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8"/>
  </p:notesMasterIdLst>
  <p:sldIdLst>
    <p:sldId id="256" r:id="rId2"/>
    <p:sldId id="317" r:id="rId3"/>
    <p:sldId id="318" r:id="rId4"/>
    <p:sldId id="322" r:id="rId5"/>
    <p:sldId id="324" r:id="rId6"/>
    <p:sldId id="325" r:id="rId7"/>
    <p:sldId id="326" r:id="rId8"/>
    <p:sldId id="327" r:id="rId9"/>
    <p:sldId id="331" r:id="rId10"/>
    <p:sldId id="257" r:id="rId11"/>
    <p:sldId id="267" r:id="rId12"/>
    <p:sldId id="333" r:id="rId13"/>
    <p:sldId id="332" r:id="rId14"/>
    <p:sldId id="334" r:id="rId15"/>
    <p:sldId id="312" r:id="rId16"/>
    <p:sldId id="313" r:id="rId17"/>
    <p:sldId id="271" r:id="rId18"/>
    <p:sldId id="335" r:id="rId19"/>
    <p:sldId id="272" r:id="rId20"/>
    <p:sldId id="281" r:id="rId21"/>
    <p:sldId id="282" r:id="rId22"/>
    <p:sldId id="288" r:id="rId23"/>
    <p:sldId id="289" r:id="rId24"/>
    <p:sldId id="290" r:id="rId25"/>
    <p:sldId id="315" r:id="rId26"/>
    <p:sldId id="328"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71" autoAdjust="0"/>
  </p:normalViewPr>
  <p:slideViewPr>
    <p:cSldViewPr>
      <p:cViewPr>
        <p:scale>
          <a:sx n="68" d="100"/>
          <a:sy n="68" d="100"/>
        </p:scale>
        <p:origin x="-2874" y="-1020"/>
      </p:cViewPr>
      <p:guideLst>
        <p:guide orient="horz" pos="2160"/>
        <p:guide pos="2880"/>
      </p:guideLst>
    </p:cSldViewPr>
  </p:slideViewPr>
  <p:outlineViewPr>
    <p:cViewPr>
      <p:scale>
        <a:sx n="33" d="100"/>
        <a:sy n="33" d="100"/>
      </p:scale>
      <p:origin x="0" y="240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86FEA0E-690D-426C-9B92-F7A2E73AE30A}" type="datetimeFigureOut">
              <a:rPr lang="en-CA" smtClean="0"/>
              <a:t>14/01/2019</a:t>
            </a:fld>
            <a:endParaRPr lang="en-CA"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24A4484-947D-4EEF-8B1F-CE7762EB8151}" type="slidenum">
              <a:rPr lang="en-CA" smtClean="0"/>
              <a:t>‹#›</a:t>
            </a:fld>
            <a:endParaRPr lang="en-CA" dirty="0"/>
          </a:p>
        </p:txBody>
      </p:sp>
    </p:spTree>
    <p:extLst>
      <p:ext uri="{BB962C8B-B14F-4D97-AF65-F5344CB8AC3E}">
        <p14:creationId xmlns:p14="http://schemas.microsoft.com/office/powerpoint/2010/main" val="630749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24A4484-947D-4EEF-8B1F-CE7762EB8151}" type="slidenum">
              <a:rPr lang="en-CA" smtClean="0"/>
              <a:t>14</a:t>
            </a:fld>
            <a:endParaRPr lang="en-CA" dirty="0"/>
          </a:p>
        </p:txBody>
      </p:sp>
    </p:spTree>
    <p:extLst>
      <p:ext uri="{BB962C8B-B14F-4D97-AF65-F5344CB8AC3E}">
        <p14:creationId xmlns:p14="http://schemas.microsoft.com/office/powerpoint/2010/main" val="2025082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1182688" y="696913"/>
            <a:ext cx="4645025" cy="3484562"/>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AA9DB09-AA3D-4332-8B96-F6F794EB7C96}" type="slidenum">
              <a:rPr lang="en-US" smtClean="0"/>
              <a:t>19</a:t>
            </a:fld>
            <a:endParaRPr lang="en-US" dirty="0"/>
          </a:p>
        </p:txBody>
      </p:sp>
    </p:spTree>
    <p:extLst>
      <p:ext uri="{BB962C8B-B14F-4D97-AF65-F5344CB8AC3E}">
        <p14:creationId xmlns:p14="http://schemas.microsoft.com/office/powerpoint/2010/main" val="808266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0841">
              <a:defRPr/>
            </a:pPr>
            <a:r>
              <a:rPr lang="en-US" b="1" kern="0" dirty="0">
                <a:solidFill>
                  <a:srgbClr val="000000"/>
                </a:solidFill>
                <a:latin typeface="Arial"/>
              </a:rPr>
              <a:t>How should we consult: Guiding Principles</a:t>
            </a:r>
          </a:p>
          <a:p>
            <a:pPr marL="287764" indent="-287764">
              <a:buFont typeface="Wingdings" panose="05000000000000000000" pitchFamily="2" charset="2"/>
              <a:buChar char="§"/>
            </a:pPr>
            <a:endParaRPr lang="en-US" b="1" dirty="0">
              <a:solidFill>
                <a:srgbClr val="000000"/>
              </a:solidFill>
              <a:latin typeface="Arial Narrow" panose="020B0606020202030204" pitchFamily="34" charset="0"/>
            </a:endParaRPr>
          </a:p>
          <a:p>
            <a:pPr marL="287764" indent="-287764">
              <a:buFont typeface="Wingdings" panose="05000000000000000000" pitchFamily="2" charset="2"/>
              <a:buChar char="§"/>
            </a:pPr>
            <a:r>
              <a:rPr lang="en-US" b="1" dirty="0">
                <a:solidFill>
                  <a:srgbClr val="000000"/>
                </a:solidFill>
                <a:latin typeface="Arial Narrow" panose="020B0606020202030204" pitchFamily="34" charset="0"/>
              </a:rPr>
              <a:t>Information Sharing - </a:t>
            </a:r>
            <a:r>
              <a:rPr lang="en-US" dirty="0">
                <a:solidFill>
                  <a:srgbClr val="000000"/>
                </a:solidFill>
                <a:latin typeface="Arial Narrow" panose="020B0606020202030204" pitchFamily="34" charset="0"/>
              </a:rPr>
              <a:t>begin with an information sharing period to ensure informed discussions can take place during the consultation activities.</a:t>
            </a:r>
          </a:p>
          <a:p>
            <a:pPr marL="287764" indent="-287764">
              <a:buFont typeface="Wingdings" panose="05000000000000000000" pitchFamily="2" charset="2"/>
              <a:buChar char="§"/>
            </a:pPr>
            <a:r>
              <a:rPr lang="en-US" b="1" dirty="0">
                <a:solidFill>
                  <a:srgbClr val="000000"/>
                </a:solidFill>
                <a:latin typeface="Arial Narrow" panose="020B0606020202030204" pitchFamily="34" charset="0"/>
              </a:rPr>
              <a:t>Inclusiveness - </a:t>
            </a:r>
            <a:r>
              <a:rPr lang="en-US" dirty="0">
                <a:solidFill>
                  <a:srgbClr val="000000"/>
                </a:solidFill>
                <a:latin typeface="Arial Narrow" panose="020B0606020202030204" pitchFamily="34" charset="0"/>
              </a:rPr>
              <a:t>includes a broad range of Indigenous people and groups from coast to coast to coast </a:t>
            </a:r>
          </a:p>
          <a:p>
            <a:pPr marL="287764" indent="-287764">
              <a:buFont typeface="Wingdings" panose="05000000000000000000" pitchFamily="2" charset="2"/>
              <a:buChar char="§"/>
            </a:pPr>
            <a:r>
              <a:rPr lang="en-US" b="1" dirty="0">
                <a:solidFill>
                  <a:srgbClr val="000000"/>
                </a:solidFill>
                <a:latin typeface="Arial Narrow" panose="020B0606020202030204" pitchFamily="34" charset="0"/>
              </a:rPr>
              <a:t>Flexibility - </a:t>
            </a:r>
            <a:r>
              <a:rPr lang="en-US" dirty="0">
                <a:solidFill>
                  <a:srgbClr val="000000"/>
                </a:solidFill>
                <a:latin typeface="Arial Narrow" panose="020B0606020202030204" pitchFamily="34" charset="0"/>
              </a:rPr>
              <a:t>include a variety of different methods and activities to ensure a comprehensive process</a:t>
            </a:r>
          </a:p>
          <a:p>
            <a:pPr marL="287764" indent="-287764">
              <a:buFont typeface="Wingdings" panose="05000000000000000000" pitchFamily="2" charset="2"/>
              <a:buChar char="§"/>
            </a:pPr>
            <a:r>
              <a:rPr lang="en-US" b="1" dirty="0">
                <a:solidFill>
                  <a:srgbClr val="000000"/>
                </a:solidFill>
                <a:latin typeface="Arial Narrow" panose="020B0606020202030204" pitchFamily="34" charset="0"/>
              </a:rPr>
              <a:t>Timing and Duration – </a:t>
            </a:r>
            <a:r>
              <a:rPr lang="en-US" dirty="0">
                <a:solidFill>
                  <a:srgbClr val="000000"/>
                </a:solidFill>
                <a:latin typeface="Arial Narrow" panose="020B0606020202030204" pitchFamily="34" charset="0"/>
              </a:rPr>
              <a:t>although time limited, as much time as possible allocated for the process – consideration of seasonal factors, linking sessions with existing events, and having weekend and evening sessions</a:t>
            </a:r>
          </a:p>
          <a:p>
            <a:pPr marL="287764" indent="-287764">
              <a:buFont typeface="Wingdings" panose="05000000000000000000" pitchFamily="2" charset="2"/>
              <a:buChar char="§"/>
            </a:pPr>
            <a:r>
              <a:rPr lang="en-US" b="1" dirty="0">
                <a:solidFill>
                  <a:srgbClr val="000000"/>
                </a:solidFill>
                <a:latin typeface="Arial Narrow" panose="020B0606020202030204" pitchFamily="34" charset="0"/>
              </a:rPr>
              <a:t>Support - </a:t>
            </a:r>
            <a:r>
              <a:rPr lang="en-US" dirty="0">
                <a:solidFill>
                  <a:srgbClr val="000000"/>
                </a:solidFill>
                <a:latin typeface="Arial Narrow" panose="020B0606020202030204" pitchFamily="34" charset="0"/>
              </a:rPr>
              <a:t>Financial support through proposal-based funding and availability of government representatives</a:t>
            </a:r>
            <a:endParaRPr lang="en-US" kern="0" dirty="0">
              <a:solidFill>
                <a:srgbClr val="000000"/>
              </a:solidFill>
            </a:endParaRPr>
          </a:p>
          <a:p>
            <a:endParaRPr lang="fr-CA" dirty="0"/>
          </a:p>
        </p:txBody>
      </p:sp>
      <p:sp>
        <p:nvSpPr>
          <p:cNvPr id="4" name="Slide Number Placeholder 3"/>
          <p:cNvSpPr>
            <a:spLocks noGrp="1"/>
          </p:cNvSpPr>
          <p:nvPr>
            <p:ph type="sldNum" sz="quarter" idx="10"/>
          </p:nvPr>
        </p:nvSpPr>
        <p:spPr/>
        <p:txBody>
          <a:bodyPr/>
          <a:lstStyle/>
          <a:p>
            <a:fld id="{4AA9DB09-AA3D-4332-8B96-F6F794EB7C96}" type="slidenum">
              <a:rPr lang="en-US" smtClean="0"/>
              <a:t>20</a:t>
            </a:fld>
            <a:endParaRPr lang="en-US" dirty="0"/>
          </a:p>
        </p:txBody>
      </p:sp>
    </p:spTree>
    <p:extLst>
      <p:ext uri="{BB962C8B-B14F-4D97-AF65-F5344CB8AC3E}">
        <p14:creationId xmlns:p14="http://schemas.microsoft.com/office/powerpoint/2010/main" val="3794791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A9DB09-AA3D-4332-8B96-F6F794EB7C96}" type="slidenum">
              <a:rPr lang="en-US" smtClean="0"/>
              <a:t>21</a:t>
            </a:fld>
            <a:endParaRPr lang="en-US" dirty="0"/>
          </a:p>
        </p:txBody>
      </p:sp>
    </p:spTree>
    <p:extLst>
      <p:ext uri="{BB962C8B-B14F-4D97-AF65-F5344CB8AC3E}">
        <p14:creationId xmlns:p14="http://schemas.microsoft.com/office/powerpoint/2010/main" val="4000398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A9DB09-AA3D-4332-8B96-F6F794EB7C96}" type="slidenum">
              <a:rPr lang="en-US" smtClean="0"/>
              <a:t>22</a:t>
            </a:fld>
            <a:endParaRPr lang="en-US" dirty="0"/>
          </a:p>
        </p:txBody>
      </p:sp>
    </p:spTree>
    <p:extLst>
      <p:ext uri="{BB962C8B-B14F-4D97-AF65-F5344CB8AC3E}">
        <p14:creationId xmlns:p14="http://schemas.microsoft.com/office/powerpoint/2010/main" val="3962542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A9DB09-AA3D-4332-8B96-F6F794EB7C96}" type="slidenum">
              <a:rPr lang="en-US" smtClean="0"/>
              <a:t>23</a:t>
            </a:fld>
            <a:endParaRPr lang="en-US" dirty="0"/>
          </a:p>
        </p:txBody>
      </p:sp>
    </p:spTree>
    <p:extLst>
      <p:ext uri="{BB962C8B-B14F-4D97-AF65-F5344CB8AC3E}">
        <p14:creationId xmlns:p14="http://schemas.microsoft.com/office/powerpoint/2010/main" val="3959389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A9DB09-AA3D-4332-8B96-F6F794EB7C96}" type="slidenum">
              <a:rPr lang="en-US" smtClean="0"/>
              <a:t>24</a:t>
            </a:fld>
            <a:endParaRPr lang="en-US" dirty="0"/>
          </a:p>
        </p:txBody>
      </p:sp>
    </p:spTree>
    <p:extLst>
      <p:ext uri="{BB962C8B-B14F-4D97-AF65-F5344CB8AC3E}">
        <p14:creationId xmlns:p14="http://schemas.microsoft.com/office/powerpoint/2010/main" val="1092138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AD9B4E5E-3DC3-4144-AF49-A0F8E31AE18D}" type="datetime1">
              <a:rPr lang="en-CA" smtClean="0"/>
              <a:t>14/01/2019</a:t>
            </a:fld>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260261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9164203-A777-47FC-AB27-CA2169A22D4C}" type="datetime1">
              <a:rPr lang="en-CA" smtClean="0"/>
              <a:t>14/01/2019</a:t>
            </a:fld>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303241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0E6C5B-DED0-47A5-A2D8-AA7173160A20}" type="datetime1">
              <a:rPr lang="en-CA" smtClean="0"/>
              <a:t>14/01/2019</a:t>
            </a:fld>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3202294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D7C5606D-E132-480A-BCBA-082B92ACAFFD}" type="datetime1">
              <a:rPr lang="en-CA" smtClean="0"/>
              <a:t>14/01/2019</a:t>
            </a:fld>
            <a:endParaRPr lang="en-CA" dirty="0"/>
          </a:p>
        </p:txBody>
      </p:sp>
      <p:sp>
        <p:nvSpPr>
          <p:cNvPr id="6" name="Footer Placeholder 5"/>
          <p:cNvSpPr>
            <a:spLocks noGrp="1"/>
          </p:cNvSpPr>
          <p:nvPr>
            <p:ph type="ftr" sz="quarter" idx="11"/>
          </p:nvPr>
        </p:nvSpPr>
        <p:spPr/>
        <p:txBody>
          <a:bodyPr/>
          <a:lstStyle/>
          <a:p>
            <a:r>
              <a:rPr lang="en-CA" dirty="0" smtClean="0"/>
              <a:t>January 14, 2019</a:t>
            </a:r>
            <a:endParaRPr lang="en-CA" dirty="0"/>
          </a:p>
        </p:txBody>
      </p:sp>
      <p:sp>
        <p:nvSpPr>
          <p:cNvPr id="7" name="Slide Number Placeholder 6"/>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114170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CB475C1-1F3B-4D57-9FAF-217081558025}" type="datetime1">
              <a:rPr lang="en-CA" smtClean="0"/>
              <a:t>14/01/2019</a:t>
            </a:fld>
            <a:endParaRPr lang="en-CA" dirty="0"/>
          </a:p>
        </p:txBody>
      </p:sp>
      <p:sp>
        <p:nvSpPr>
          <p:cNvPr id="8" name="Footer Placeholder 7"/>
          <p:cNvSpPr>
            <a:spLocks noGrp="1"/>
          </p:cNvSpPr>
          <p:nvPr>
            <p:ph type="ftr" sz="quarter" idx="11"/>
          </p:nvPr>
        </p:nvSpPr>
        <p:spPr/>
        <p:txBody>
          <a:bodyPr/>
          <a:lstStyle/>
          <a:p>
            <a:r>
              <a:rPr lang="en-CA" dirty="0" smtClean="0"/>
              <a:t>January 14, 2019</a:t>
            </a:r>
            <a:endParaRPr lang="en-CA" dirty="0"/>
          </a:p>
        </p:txBody>
      </p:sp>
      <p:sp>
        <p:nvSpPr>
          <p:cNvPr id="9" name="Slide Number Placeholder 8"/>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185156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BC93EE6C-F67A-43C9-B300-10224035241A}" type="datetime1">
              <a:rPr lang="en-CA" smtClean="0"/>
              <a:t>14/01/2019</a:t>
            </a:fld>
            <a:endParaRPr lang="en-CA" dirty="0"/>
          </a:p>
        </p:txBody>
      </p:sp>
      <p:sp>
        <p:nvSpPr>
          <p:cNvPr id="4" name="Footer Placeholder 3"/>
          <p:cNvSpPr>
            <a:spLocks noGrp="1"/>
          </p:cNvSpPr>
          <p:nvPr>
            <p:ph type="ftr" sz="quarter" idx="11"/>
          </p:nvPr>
        </p:nvSpPr>
        <p:spPr/>
        <p:txBody>
          <a:bodyPr/>
          <a:lstStyle/>
          <a:p>
            <a:r>
              <a:rPr lang="en-CA" dirty="0" smtClean="0"/>
              <a:t>January 14, 2019</a:t>
            </a:r>
            <a:endParaRPr lang="en-CA" dirty="0"/>
          </a:p>
        </p:txBody>
      </p:sp>
      <p:sp>
        <p:nvSpPr>
          <p:cNvPr id="5" name="Slide Number Placeholder 4"/>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2420597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7CFA4C-9BCA-45F5-B7AF-9F89BA2BEFC7}" type="datetime1">
              <a:rPr lang="en-CA" smtClean="0"/>
              <a:t>14/01/2019</a:t>
            </a:fld>
            <a:endParaRPr lang="en-CA" dirty="0"/>
          </a:p>
        </p:txBody>
      </p:sp>
      <p:sp>
        <p:nvSpPr>
          <p:cNvPr id="3" name="Footer Placeholder 2"/>
          <p:cNvSpPr>
            <a:spLocks noGrp="1"/>
          </p:cNvSpPr>
          <p:nvPr>
            <p:ph type="ftr" sz="quarter" idx="11"/>
          </p:nvPr>
        </p:nvSpPr>
        <p:spPr/>
        <p:txBody>
          <a:bodyPr/>
          <a:lstStyle/>
          <a:p>
            <a:r>
              <a:rPr lang="en-CA" dirty="0" smtClean="0"/>
              <a:t>January 14, 2019</a:t>
            </a:r>
            <a:endParaRPr lang="en-CA" dirty="0"/>
          </a:p>
        </p:txBody>
      </p:sp>
      <p:sp>
        <p:nvSpPr>
          <p:cNvPr id="4" name="Slide Number Placeholder 3"/>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4124268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F134CA-8DDE-4FCF-B4BB-79ACB1FCC79D}" type="datetime1">
              <a:rPr lang="en-CA" smtClean="0"/>
              <a:t>14/01/2019</a:t>
            </a:fld>
            <a:endParaRPr lang="en-CA" dirty="0"/>
          </a:p>
        </p:txBody>
      </p:sp>
      <p:sp>
        <p:nvSpPr>
          <p:cNvPr id="6" name="Footer Placeholder 5"/>
          <p:cNvSpPr>
            <a:spLocks noGrp="1"/>
          </p:cNvSpPr>
          <p:nvPr>
            <p:ph type="ftr" sz="quarter" idx="11"/>
          </p:nvPr>
        </p:nvSpPr>
        <p:spPr/>
        <p:txBody>
          <a:bodyPr/>
          <a:lstStyle/>
          <a:p>
            <a:r>
              <a:rPr lang="en-CA" dirty="0" smtClean="0"/>
              <a:t>January 14, 2019</a:t>
            </a:r>
            <a:endParaRPr lang="en-CA" dirty="0"/>
          </a:p>
        </p:txBody>
      </p:sp>
      <p:sp>
        <p:nvSpPr>
          <p:cNvPr id="7" name="Slide Number Placeholder 6"/>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355785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46F03-4F52-46BA-B365-A2E70C03F7AF}" type="datetime1">
              <a:rPr lang="en-CA" smtClean="0"/>
              <a:t>14/01/2019</a:t>
            </a:fld>
            <a:endParaRPr lang="en-CA" dirty="0"/>
          </a:p>
        </p:txBody>
      </p:sp>
      <p:sp>
        <p:nvSpPr>
          <p:cNvPr id="6" name="Footer Placeholder 5"/>
          <p:cNvSpPr>
            <a:spLocks noGrp="1"/>
          </p:cNvSpPr>
          <p:nvPr>
            <p:ph type="ftr" sz="quarter" idx="11"/>
          </p:nvPr>
        </p:nvSpPr>
        <p:spPr/>
        <p:txBody>
          <a:bodyPr/>
          <a:lstStyle/>
          <a:p>
            <a:r>
              <a:rPr lang="en-CA" dirty="0" smtClean="0"/>
              <a:t>January 14, 2019</a:t>
            </a:r>
            <a:endParaRPr lang="en-CA" dirty="0"/>
          </a:p>
        </p:txBody>
      </p:sp>
      <p:sp>
        <p:nvSpPr>
          <p:cNvPr id="7" name="Slide Number Placeholder 6"/>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2572889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D28DBF5-559E-4438-B777-6587D13865A6}" type="datetime1">
              <a:rPr lang="en-CA" smtClean="0"/>
              <a:t>14/01/2019</a:t>
            </a:fld>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4006199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83A0960F-3463-45F6-A023-1642A38A14A0}" type="datetime1">
              <a:rPr lang="en-CA" smtClean="0"/>
              <a:t>14/01/2019</a:t>
            </a:fld>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a:t>
            </a:fld>
            <a:endParaRPr lang="en-CA" dirty="0"/>
          </a:p>
        </p:txBody>
      </p:sp>
    </p:spTree>
    <p:extLst>
      <p:ext uri="{BB962C8B-B14F-4D97-AF65-F5344CB8AC3E}">
        <p14:creationId xmlns:p14="http://schemas.microsoft.com/office/powerpoint/2010/main" val="2957499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E2FEF-B098-490C-BCE6-E1BB7184388B}" type="datetime1">
              <a:rPr lang="en-CA" smtClean="0"/>
              <a:t>14/01/2019</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CA" dirty="0" smtClean="0"/>
              <a:t>January 14, 2019</a:t>
            </a:r>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73CCB-3F82-4B92-B008-F0F843D20043}" type="slidenum">
              <a:rPr lang="en-CA" smtClean="0"/>
              <a:t>‹#›</a:t>
            </a:fld>
            <a:endParaRPr lang="en-CA" dirty="0"/>
          </a:p>
        </p:txBody>
      </p:sp>
    </p:spTree>
    <p:extLst>
      <p:ext uri="{BB962C8B-B14F-4D97-AF65-F5344CB8AC3E}">
        <p14:creationId xmlns:p14="http://schemas.microsoft.com/office/powerpoint/2010/main" val="10607678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5" Type="http://schemas.openxmlformats.org/officeDocument/2006/relationships/tags" Target="../tags/tag5.xml"/><Relationship Id="rId4" Type="http://schemas.openxmlformats.org/officeDocument/2006/relationships/tags" Target="../tags/tag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hyperlink" Target="https://www.canlii.org/en/qc/qccs/doc/2015/2015qccs3555/2015qccs3555.html?resultIndex=9" TargetMode="Externa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CA" sz="3200" b="1" dirty="0" smtClean="0"/>
              <a:t/>
            </a:r>
            <a:br>
              <a:rPr lang="en-CA" sz="3200" b="1" dirty="0" smtClean="0"/>
            </a:br>
            <a:r>
              <a:rPr lang="en-CA" sz="3200" b="1" dirty="0" smtClean="0"/>
              <a:t>Canada’s Bill </a:t>
            </a:r>
            <a:r>
              <a:rPr lang="en-CA" sz="3200" b="1" dirty="0" smtClean="0"/>
              <a:t>S-3 Collaborative Process on Indian Registration, Band Membership and First Nation </a:t>
            </a:r>
            <a:r>
              <a:rPr lang="en-CA" sz="3200" b="1" dirty="0" smtClean="0"/>
              <a:t>Citizenship</a:t>
            </a:r>
            <a:endParaRPr lang="en-CA" sz="3200" b="1" dirty="0"/>
          </a:p>
        </p:txBody>
      </p:sp>
      <p:sp>
        <p:nvSpPr>
          <p:cNvPr id="3" name="Subtitle 2"/>
          <p:cNvSpPr>
            <a:spLocks noGrp="1"/>
          </p:cNvSpPr>
          <p:nvPr>
            <p:ph type="subTitle" idx="1"/>
          </p:nvPr>
        </p:nvSpPr>
        <p:spPr>
          <a:xfrm>
            <a:off x="1371600" y="3886200"/>
            <a:ext cx="6400800" cy="1991072"/>
          </a:xfrm>
        </p:spPr>
        <p:txBody>
          <a:bodyPr>
            <a:normAutofit fontScale="77500" lnSpcReduction="20000"/>
          </a:bodyPr>
          <a:lstStyle/>
          <a:p>
            <a:endParaRPr lang="en-CA" sz="2800" b="1" dirty="0" smtClean="0">
              <a:solidFill>
                <a:schemeClr val="tx1"/>
              </a:solidFill>
              <a:latin typeface="Calibri" panose="020F0502020204030204" pitchFamily="34" charset="0"/>
            </a:endParaRPr>
          </a:p>
          <a:p>
            <a:r>
              <a:rPr lang="en-CA" sz="2800" b="1" dirty="0" smtClean="0">
                <a:solidFill>
                  <a:schemeClr val="tx1"/>
                </a:solidFill>
                <a:latin typeface="Calibri" panose="020F0502020204030204" pitchFamily="34" charset="0"/>
              </a:rPr>
              <a:t>Mohawk </a:t>
            </a:r>
            <a:r>
              <a:rPr lang="en-CA" sz="2800" b="1" dirty="0">
                <a:solidFill>
                  <a:schemeClr val="tx1"/>
                </a:solidFill>
                <a:latin typeface="Calibri" panose="020F0502020204030204" pitchFamily="34" charset="0"/>
              </a:rPr>
              <a:t>Council of Akwesasne</a:t>
            </a:r>
          </a:p>
          <a:p>
            <a:r>
              <a:rPr lang="en-CA" sz="2800" b="1" dirty="0">
                <a:solidFill>
                  <a:schemeClr val="tx1"/>
                </a:solidFill>
                <a:latin typeface="Calibri" panose="020F0502020204030204" pitchFamily="34" charset="0"/>
              </a:rPr>
              <a:t>Focus Group </a:t>
            </a:r>
            <a:r>
              <a:rPr lang="en-CA" sz="2800" b="1" dirty="0" smtClean="0">
                <a:solidFill>
                  <a:schemeClr val="tx1"/>
                </a:solidFill>
                <a:latin typeface="Calibri" panose="020F0502020204030204" pitchFamily="34" charset="0"/>
              </a:rPr>
              <a:t>Meetings  </a:t>
            </a:r>
            <a:endParaRPr lang="en-CA" sz="2800" b="1" dirty="0">
              <a:solidFill>
                <a:schemeClr val="tx1"/>
              </a:solidFill>
              <a:latin typeface="Calibri" panose="020F0502020204030204" pitchFamily="34" charset="0"/>
            </a:endParaRPr>
          </a:p>
          <a:p>
            <a:r>
              <a:rPr lang="en-CA" sz="1800" b="1" dirty="0">
                <a:solidFill>
                  <a:schemeClr val="tx1"/>
                </a:solidFill>
                <a:latin typeface="Calibri" panose="020F0502020204030204" pitchFamily="34" charset="0"/>
              </a:rPr>
              <a:t>January 9, 2019	January 16, 2019	January 23, 2019</a:t>
            </a:r>
          </a:p>
          <a:p>
            <a:r>
              <a:rPr lang="en-CA" sz="1800" b="1" dirty="0">
                <a:solidFill>
                  <a:schemeClr val="tx1"/>
                </a:solidFill>
                <a:latin typeface="Calibri" panose="020F0502020204030204" pitchFamily="34" charset="0"/>
              </a:rPr>
              <a:t>Kanáta:kon School	Iohahi:io Adult Education   Kawehnó:ke Recreation</a:t>
            </a:r>
            <a:endParaRPr lang="en-CA" sz="1800" b="1" dirty="0" smtClean="0"/>
          </a:p>
          <a:p>
            <a:endParaRPr lang="en-CA" sz="1800" b="1" dirty="0"/>
          </a:p>
          <a:p>
            <a:r>
              <a:rPr lang="en-CA" sz="1600" b="1" u="sng" dirty="0" smtClean="0">
                <a:solidFill>
                  <a:schemeClr val="tx1"/>
                </a:solidFill>
                <a:latin typeface="Calibri" panose="020F0502020204030204" pitchFamily="34" charset="0"/>
              </a:rPr>
              <a:t>  </a:t>
            </a:r>
            <a:endParaRPr lang="en-CA" sz="1600" b="1" u="sng" dirty="0">
              <a:solidFill>
                <a:schemeClr val="tx1"/>
              </a:solidFill>
              <a:latin typeface="Calibri" panose="020F0502020204030204" pitchFamily="34" charset="0"/>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0958" y="836712"/>
            <a:ext cx="6335395" cy="848360"/>
          </a:xfrm>
          <a:prstGeom prst="rect">
            <a:avLst/>
          </a:prstGeom>
          <a:noFill/>
          <a:ln>
            <a:noFill/>
          </a:ln>
        </p:spPr>
      </p:pic>
    </p:spTree>
    <p:extLst>
      <p:ext uri="{BB962C8B-B14F-4D97-AF65-F5344CB8AC3E}">
        <p14:creationId xmlns:p14="http://schemas.microsoft.com/office/powerpoint/2010/main" val="1405752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Opening Remarks</a:t>
            </a:r>
            <a:endParaRPr lang="en-CA" u="sng" dirty="0"/>
          </a:p>
        </p:txBody>
      </p:sp>
      <p:sp>
        <p:nvSpPr>
          <p:cNvPr id="3" name="Content Placeholder 2"/>
          <p:cNvSpPr>
            <a:spLocks noGrp="1"/>
          </p:cNvSpPr>
          <p:nvPr>
            <p:ph idx="1"/>
          </p:nvPr>
        </p:nvSpPr>
        <p:spPr>
          <a:xfrm>
            <a:off x="457200" y="1600200"/>
            <a:ext cx="8229600" cy="4781128"/>
          </a:xfrm>
        </p:spPr>
        <p:txBody>
          <a:bodyPr>
            <a:normAutofit fontScale="85000" lnSpcReduction="20000"/>
          </a:bodyPr>
          <a:lstStyle/>
          <a:p>
            <a:pPr marL="0" indent="0">
              <a:buNone/>
            </a:pPr>
            <a:r>
              <a:rPr lang="en-CA" dirty="0" smtClean="0"/>
              <a:t>Nia:wen / Thank you for this opportunity to talk to you about the Government of Canada announcement to eliminate sex-based inequities in </a:t>
            </a:r>
            <a:r>
              <a:rPr lang="en-CA" i="1" dirty="0" smtClean="0"/>
              <a:t>Indian</a:t>
            </a:r>
            <a:r>
              <a:rPr lang="en-CA" dirty="0" smtClean="0"/>
              <a:t> registration through legislative amendments to the </a:t>
            </a:r>
            <a:r>
              <a:rPr lang="en-CA" i="1" dirty="0" smtClean="0"/>
              <a:t>Indian Act</a:t>
            </a:r>
            <a:r>
              <a:rPr lang="en-CA" dirty="0" smtClean="0"/>
              <a:t>. </a:t>
            </a:r>
          </a:p>
          <a:p>
            <a:pPr marL="0" indent="0">
              <a:buNone/>
            </a:pPr>
            <a:endParaRPr lang="en-CA" dirty="0"/>
          </a:p>
          <a:p>
            <a:pPr marL="0" indent="0">
              <a:buNone/>
            </a:pPr>
            <a:r>
              <a:rPr lang="en-CA" b="1" dirty="0" smtClean="0"/>
              <a:t>This </a:t>
            </a:r>
            <a:r>
              <a:rPr lang="en-CA" b="1" dirty="0"/>
              <a:t>is Canada's attempt to correct their mistakes </a:t>
            </a:r>
            <a:r>
              <a:rPr lang="en-CA" b="1" dirty="0" smtClean="0"/>
              <a:t>with regard to </a:t>
            </a:r>
            <a:r>
              <a:rPr lang="en-CA" b="1" dirty="0"/>
              <a:t>membership, status and registration under the </a:t>
            </a:r>
            <a:r>
              <a:rPr lang="en-CA" b="1" i="1" dirty="0"/>
              <a:t>Indian Act. </a:t>
            </a:r>
            <a:r>
              <a:rPr lang="en-CA" b="1" dirty="0"/>
              <a:t/>
            </a:r>
            <a:br>
              <a:rPr lang="en-CA" b="1" dirty="0"/>
            </a:br>
            <a:r>
              <a:rPr lang="en-CA" dirty="0"/>
              <a:t> </a:t>
            </a:r>
            <a:br>
              <a:rPr lang="en-CA" dirty="0"/>
            </a:br>
            <a:r>
              <a:rPr lang="en-CA" dirty="0" smtClean="0"/>
              <a:t>This legislation is </a:t>
            </a:r>
            <a:r>
              <a:rPr lang="en-CA" b="1" dirty="0" smtClean="0"/>
              <a:t>Bill S-3 </a:t>
            </a:r>
            <a:r>
              <a:rPr lang="en-CA" dirty="0" smtClean="0"/>
              <a:t>which is </a:t>
            </a:r>
            <a:r>
              <a:rPr lang="en-CA" i="1" dirty="0" smtClean="0"/>
              <a:t>an Act to amend the Indian Act </a:t>
            </a:r>
            <a:r>
              <a:rPr lang="en-CA" dirty="0" smtClean="0"/>
              <a:t>in response to the </a:t>
            </a:r>
            <a:r>
              <a:rPr lang="en-CA" i="1" dirty="0" smtClean="0"/>
              <a:t>Superior Court of Quebec decision in Descheneaux versus Canada</a:t>
            </a:r>
            <a:r>
              <a:rPr lang="en-CA" dirty="0" smtClean="0"/>
              <a:t>. This Act was introduced in October 2016.</a:t>
            </a: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2</a:t>
            </a:fld>
            <a:endParaRPr lang="en-CA" dirty="0"/>
          </a:p>
        </p:txBody>
      </p:sp>
    </p:spTree>
    <p:extLst>
      <p:ext uri="{BB962C8B-B14F-4D97-AF65-F5344CB8AC3E}">
        <p14:creationId xmlns:p14="http://schemas.microsoft.com/office/powerpoint/2010/main" val="37824753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Opening Remarks</a:t>
            </a:r>
            <a:endParaRPr lang="en-CA" u="sng" dirty="0"/>
          </a:p>
        </p:txBody>
      </p:sp>
      <p:sp>
        <p:nvSpPr>
          <p:cNvPr id="3" name="Content Placeholder 2"/>
          <p:cNvSpPr>
            <a:spLocks noGrp="1"/>
          </p:cNvSpPr>
          <p:nvPr>
            <p:ph idx="1"/>
          </p:nvPr>
        </p:nvSpPr>
        <p:spPr/>
        <p:txBody>
          <a:bodyPr>
            <a:normAutofit fontScale="85000" lnSpcReduction="20000"/>
          </a:bodyPr>
          <a:lstStyle/>
          <a:p>
            <a:r>
              <a:rPr lang="en-CA" dirty="0" smtClean="0"/>
              <a:t>The amendments were introduced to address sex-based inequities related to differential treatment to </a:t>
            </a:r>
            <a:r>
              <a:rPr lang="en-CA" u="sng" dirty="0" smtClean="0"/>
              <a:t>cousins whose grandmother lost status due to marriage with a </a:t>
            </a:r>
            <a:r>
              <a:rPr lang="en-CA" i="1" u="sng" dirty="0" smtClean="0"/>
              <a:t>non-Indian</a:t>
            </a:r>
            <a:r>
              <a:rPr lang="en-CA" u="sng" dirty="0" smtClean="0"/>
              <a:t> prior to 1985</a:t>
            </a:r>
          </a:p>
          <a:p>
            <a:endParaRPr lang="en-CA" dirty="0"/>
          </a:p>
          <a:p>
            <a:r>
              <a:rPr lang="en-CA" dirty="0" smtClean="0"/>
              <a:t>Also, to address differential treatment to women who were from of </a:t>
            </a:r>
            <a:r>
              <a:rPr lang="en-CA" i="1" u="sng" dirty="0" smtClean="0"/>
              <a:t>Indian fathers </a:t>
            </a:r>
            <a:r>
              <a:rPr lang="en-CA" u="sng" dirty="0" smtClean="0"/>
              <a:t>between 1951 and 1985</a:t>
            </a:r>
          </a:p>
          <a:p>
            <a:endParaRPr lang="en-CA" u="sng" dirty="0"/>
          </a:p>
          <a:p>
            <a:r>
              <a:rPr lang="en-CA" dirty="0" smtClean="0"/>
              <a:t>And, to address the differential treatment to minor children who were born of </a:t>
            </a:r>
            <a:r>
              <a:rPr lang="en-CA" i="1" dirty="0" smtClean="0"/>
              <a:t>Indian parents </a:t>
            </a:r>
            <a:r>
              <a:rPr lang="en-CA" dirty="0" smtClean="0"/>
              <a:t>or an </a:t>
            </a:r>
            <a:r>
              <a:rPr lang="en-CA" i="1" dirty="0" smtClean="0"/>
              <a:t>Indian mother</a:t>
            </a:r>
            <a:r>
              <a:rPr lang="en-CA" dirty="0" smtClean="0"/>
              <a:t> but </a:t>
            </a:r>
            <a:r>
              <a:rPr lang="en-CA" u="sng" dirty="0" smtClean="0"/>
              <a:t>lost entitlement to </a:t>
            </a:r>
            <a:r>
              <a:rPr lang="en-CA" i="1" u="sng" dirty="0" smtClean="0"/>
              <a:t>Indian Status </a:t>
            </a:r>
            <a:r>
              <a:rPr lang="en-CA" u="sng" dirty="0" smtClean="0"/>
              <a:t>because their mother married a </a:t>
            </a:r>
            <a:r>
              <a:rPr lang="en-CA" i="1" u="sng" dirty="0" smtClean="0"/>
              <a:t>non-Indian</a:t>
            </a:r>
            <a:r>
              <a:rPr lang="en-CA" u="sng" dirty="0" smtClean="0"/>
              <a:t> after their birth</a:t>
            </a:r>
            <a:r>
              <a:rPr lang="en-CA" dirty="0" smtClean="0"/>
              <a:t>.  </a:t>
            </a: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3</a:t>
            </a:fld>
            <a:endParaRPr lang="en-CA" dirty="0"/>
          </a:p>
        </p:txBody>
      </p:sp>
    </p:spTree>
    <p:extLst>
      <p:ext uri="{BB962C8B-B14F-4D97-AF65-F5344CB8AC3E}">
        <p14:creationId xmlns:p14="http://schemas.microsoft.com/office/powerpoint/2010/main" val="2403010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Opening Remarks</a:t>
            </a:r>
            <a:endParaRPr lang="en-CA" u="sng" dirty="0"/>
          </a:p>
        </p:txBody>
      </p:sp>
      <p:sp>
        <p:nvSpPr>
          <p:cNvPr id="3" name="Content Placeholder 2"/>
          <p:cNvSpPr>
            <a:spLocks noGrp="1"/>
          </p:cNvSpPr>
          <p:nvPr>
            <p:ph idx="1"/>
          </p:nvPr>
        </p:nvSpPr>
        <p:spPr/>
        <p:txBody>
          <a:bodyPr/>
          <a:lstStyle/>
          <a:p>
            <a:pPr marL="0" indent="0">
              <a:buNone/>
            </a:pPr>
            <a:r>
              <a:rPr lang="en-CA" dirty="0" smtClean="0"/>
              <a:t>Long before European contact, First Nations had their own systems for determining the members of their nations. </a:t>
            </a:r>
          </a:p>
          <a:p>
            <a:pPr marL="0" indent="0">
              <a:buNone/>
            </a:pPr>
            <a:endParaRPr lang="en-CA" dirty="0"/>
          </a:p>
          <a:p>
            <a:pPr marL="0" indent="0">
              <a:buNone/>
            </a:pPr>
            <a:r>
              <a:rPr lang="en-CA" dirty="0" smtClean="0"/>
              <a:t>While each Indigenous nation established its own societal rules for determining who was part of the First Nation kinship, and community ties, were common elements. </a:t>
            </a: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4</a:t>
            </a:fld>
            <a:endParaRPr lang="en-CA" dirty="0"/>
          </a:p>
        </p:txBody>
      </p:sp>
    </p:spTree>
    <p:extLst>
      <p:ext uri="{BB962C8B-B14F-4D97-AF65-F5344CB8AC3E}">
        <p14:creationId xmlns:p14="http://schemas.microsoft.com/office/powerpoint/2010/main" val="335662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Opening Remarks</a:t>
            </a:r>
            <a:endParaRPr lang="en-CA" u="sng"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smtClean="0"/>
              <a:t>First Nations systems of governance and cultural norms were </a:t>
            </a:r>
            <a:r>
              <a:rPr lang="en-CA" u="sng" dirty="0" smtClean="0"/>
              <a:t>undermined and displaced </a:t>
            </a:r>
            <a:r>
              <a:rPr lang="en-CA" dirty="0" smtClean="0"/>
              <a:t>by the many actors of colonialism. The efforts of colonial administrations included legislation to determine who could be considered “</a:t>
            </a:r>
            <a:r>
              <a:rPr lang="en-CA" i="1" dirty="0" smtClean="0"/>
              <a:t>Indian</a:t>
            </a:r>
            <a:r>
              <a:rPr lang="en-CA" dirty="0" smtClean="0"/>
              <a:t>” for the purposes of residing on reserve. </a:t>
            </a:r>
          </a:p>
          <a:p>
            <a:pPr marL="0" indent="0">
              <a:buNone/>
            </a:pPr>
            <a:endParaRPr lang="en-CA" dirty="0"/>
          </a:p>
          <a:p>
            <a:pPr marL="0" indent="0">
              <a:buNone/>
            </a:pPr>
            <a:r>
              <a:rPr lang="en-CA" dirty="0" smtClean="0"/>
              <a:t>The definition of </a:t>
            </a:r>
            <a:r>
              <a:rPr lang="en-CA" i="1" dirty="0" smtClean="0"/>
              <a:t>Indian</a:t>
            </a:r>
            <a:r>
              <a:rPr lang="en-CA" dirty="0" smtClean="0"/>
              <a:t> in colonial legislation (1850-1867) was broad based, mostly sex neutral and focused on family, social and tribal ties. </a:t>
            </a:r>
          </a:p>
          <a:p>
            <a:pPr marL="0" indent="0">
              <a:buNone/>
            </a:pPr>
            <a:endParaRPr lang="en-CA" dirty="0"/>
          </a:p>
          <a:p>
            <a:pPr marL="0" indent="0">
              <a:buNone/>
            </a:pPr>
            <a:r>
              <a:rPr lang="en-CA" dirty="0" smtClean="0"/>
              <a:t>However in 1869 the authority to determine who was </a:t>
            </a:r>
            <a:r>
              <a:rPr lang="en-CA" i="1" dirty="0" smtClean="0"/>
              <a:t>Indian </a:t>
            </a:r>
            <a:r>
              <a:rPr lang="en-CA" dirty="0" smtClean="0"/>
              <a:t>shifted to government control through the </a:t>
            </a:r>
            <a:r>
              <a:rPr lang="en-CA" b="1" u="sng" dirty="0" smtClean="0"/>
              <a:t>G</a:t>
            </a:r>
            <a:r>
              <a:rPr lang="en-CA" b="1" i="1" u="sng" dirty="0" smtClean="0"/>
              <a:t>radual Enfranchisement Act</a:t>
            </a:r>
            <a:r>
              <a:rPr lang="en-CA" i="1" dirty="0" smtClean="0"/>
              <a:t> </a:t>
            </a:r>
            <a:r>
              <a:rPr lang="en-CA" dirty="0" smtClean="0"/>
              <a:t>and the First </a:t>
            </a:r>
            <a:r>
              <a:rPr lang="en-CA" b="1" i="1" u="sng" dirty="0" smtClean="0"/>
              <a:t>Indian Act </a:t>
            </a:r>
            <a:r>
              <a:rPr lang="en-CA" dirty="0" smtClean="0"/>
              <a:t>in 1876.  </a:t>
            </a:r>
          </a:p>
          <a:p>
            <a:pPr marL="0" indent="0">
              <a:buNone/>
            </a:pPr>
            <a:endParaRPr lang="en-CA" dirty="0"/>
          </a:p>
          <a:p>
            <a:pPr marL="0" indent="0">
              <a:buNone/>
            </a:pPr>
            <a:endParaRPr lang="en-CA" dirty="0" smtClean="0"/>
          </a:p>
          <a:p>
            <a:pPr marL="0" indent="0">
              <a:buNone/>
            </a:pPr>
            <a:endParaRPr lang="en-CA" dirty="0"/>
          </a:p>
          <a:p>
            <a:pPr marL="0" indent="0">
              <a:buNone/>
            </a:pP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5</a:t>
            </a:fld>
            <a:endParaRPr lang="en-CA" dirty="0"/>
          </a:p>
        </p:txBody>
      </p:sp>
    </p:spTree>
    <p:extLst>
      <p:ext uri="{BB962C8B-B14F-4D97-AF65-F5344CB8AC3E}">
        <p14:creationId xmlns:p14="http://schemas.microsoft.com/office/powerpoint/2010/main" val="2097807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Opening Remarks</a:t>
            </a:r>
            <a:endParaRPr lang="en-CA" u="sng" dirty="0"/>
          </a:p>
        </p:txBody>
      </p:sp>
      <p:sp>
        <p:nvSpPr>
          <p:cNvPr id="3" name="Content Placeholder 2"/>
          <p:cNvSpPr>
            <a:spLocks noGrp="1"/>
          </p:cNvSpPr>
          <p:nvPr>
            <p:ph idx="1"/>
          </p:nvPr>
        </p:nvSpPr>
        <p:spPr/>
        <p:txBody>
          <a:bodyPr>
            <a:normAutofit fontScale="92500"/>
          </a:bodyPr>
          <a:lstStyle/>
          <a:p>
            <a:pPr marL="0" indent="0">
              <a:buNone/>
            </a:pPr>
            <a:r>
              <a:rPr lang="en-CA" dirty="0" smtClean="0"/>
              <a:t>The early post Confederation laws established sex-based criteria, </a:t>
            </a:r>
            <a:r>
              <a:rPr lang="en-CA" u="sng" dirty="0" smtClean="0"/>
              <a:t>specifically rules of descent through the male lines in the definition of </a:t>
            </a:r>
            <a:r>
              <a:rPr lang="en-CA" i="1" u="sng" dirty="0" smtClean="0"/>
              <a:t>Indian.</a:t>
            </a:r>
          </a:p>
          <a:p>
            <a:pPr marL="0" indent="0">
              <a:buNone/>
            </a:pPr>
            <a:endParaRPr lang="en-CA" dirty="0"/>
          </a:p>
          <a:p>
            <a:pPr marL="0" indent="0">
              <a:buNone/>
            </a:pPr>
            <a:r>
              <a:rPr lang="en-CA" dirty="0" smtClean="0"/>
              <a:t>Particularly, the legislation removed </a:t>
            </a:r>
            <a:r>
              <a:rPr lang="en-CA" i="1" dirty="0" smtClean="0"/>
              <a:t>Indian status </a:t>
            </a:r>
            <a:r>
              <a:rPr lang="en-CA" dirty="0" smtClean="0"/>
              <a:t>from an </a:t>
            </a:r>
            <a:r>
              <a:rPr lang="en-CA" i="1" dirty="0" smtClean="0"/>
              <a:t>Indian woman </a:t>
            </a:r>
            <a:r>
              <a:rPr lang="en-CA" dirty="0" smtClean="0"/>
              <a:t>who married a </a:t>
            </a:r>
            <a:r>
              <a:rPr lang="en-CA" i="1" dirty="0" smtClean="0"/>
              <a:t>non-Indian</a:t>
            </a:r>
            <a:r>
              <a:rPr lang="en-CA" dirty="0" smtClean="0"/>
              <a:t> man and prevented their children and future descents from acquiring </a:t>
            </a:r>
            <a:r>
              <a:rPr lang="en-CA" i="1" dirty="0" smtClean="0"/>
              <a:t>Indian Status </a:t>
            </a:r>
            <a:r>
              <a:rPr lang="en-CA" dirty="0" smtClean="0"/>
              <a:t>and </a:t>
            </a:r>
            <a:r>
              <a:rPr lang="en-CA" i="1" dirty="0" smtClean="0"/>
              <a:t>associated benefits</a:t>
            </a:r>
            <a:r>
              <a:rPr lang="en-CA" dirty="0" smtClean="0"/>
              <a:t>. </a:t>
            </a: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6</a:t>
            </a:fld>
            <a:endParaRPr lang="en-CA" dirty="0"/>
          </a:p>
        </p:txBody>
      </p:sp>
    </p:spTree>
    <p:extLst>
      <p:ext uri="{BB962C8B-B14F-4D97-AF65-F5344CB8AC3E}">
        <p14:creationId xmlns:p14="http://schemas.microsoft.com/office/powerpoint/2010/main" val="4305977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Opening Remarks</a:t>
            </a:r>
            <a:endParaRPr lang="en-CA" u="sng" dirty="0"/>
          </a:p>
        </p:txBody>
      </p:sp>
      <p:sp>
        <p:nvSpPr>
          <p:cNvPr id="3" name="Content Placeholder 2"/>
          <p:cNvSpPr>
            <a:spLocks noGrp="1"/>
          </p:cNvSpPr>
          <p:nvPr>
            <p:ph idx="1"/>
          </p:nvPr>
        </p:nvSpPr>
        <p:spPr/>
        <p:txBody>
          <a:bodyPr>
            <a:normAutofit lnSpcReduction="10000"/>
          </a:bodyPr>
          <a:lstStyle/>
          <a:p>
            <a:pPr marL="0" indent="0">
              <a:buNone/>
            </a:pPr>
            <a:r>
              <a:rPr lang="en-CA" dirty="0" smtClean="0"/>
              <a:t>As a result beginning in 1869 the definition of “</a:t>
            </a:r>
            <a:r>
              <a:rPr lang="en-CA" i="1" dirty="0" smtClean="0"/>
              <a:t>Indian</a:t>
            </a:r>
            <a:r>
              <a:rPr lang="en-CA" dirty="0" smtClean="0"/>
              <a:t>” was no longer based on First Nation kinship and community tied </a:t>
            </a:r>
            <a:r>
              <a:rPr lang="en-CA" u="sng" dirty="0" smtClean="0"/>
              <a:t>but on removing families headed by a </a:t>
            </a:r>
            <a:r>
              <a:rPr lang="en-CA" i="1" u="sng" dirty="0" smtClean="0"/>
              <a:t>non-Indian </a:t>
            </a:r>
            <a:r>
              <a:rPr lang="en-CA" u="sng" dirty="0" smtClean="0"/>
              <a:t>man from First Nation communities. </a:t>
            </a:r>
          </a:p>
          <a:p>
            <a:pPr marL="0" indent="0">
              <a:buNone/>
            </a:pPr>
            <a:endParaRPr lang="en-CA" dirty="0"/>
          </a:p>
          <a:p>
            <a:pPr marL="0" indent="0">
              <a:buNone/>
            </a:pPr>
            <a:r>
              <a:rPr lang="en-CA" dirty="0" smtClean="0"/>
              <a:t>This led to entire families and their descendants losing status and </a:t>
            </a:r>
            <a:r>
              <a:rPr lang="en-CA" u="sng" dirty="0" smtClean="0"/>
              <a:t>being forced to move away from First Nation communities</a:t>
            </a:r>
            <a:r>
              <a:rPr lang="en-CA" dirty="0" smtClean="0"/>
              <a:t>.   </a:t>
            </a: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7</a:t>
            </a:fld>
            <a:endParaRPr lang="en-CA" dirty="0"/>
          </a:p>
        </p:txBody>
      </p:sp>
    </p:spTree>
    <p:extLst>
      <p:ext uri="{BB962C8B-B14F-4D97-AF65-F5344CB8AC3E}">
        <p14:creationId xmlns:p14="http://schemas.microsoft.com/office/powerpoint/2010/main" val="3739667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Understanding Membership and Registration</a:t>
            </a:r>
            <a:endParaRPr lang="en-CA" dirty="0"/>
          </a:p>
        </p:txBody>
      </p:sp>
      <p:sp>
        <p:nvSpPr>
          <p:cNvPr id="3" name="Content Placeholder 2"/>
          <p:cNvSpPr>
            <a:spLocks noGrp="1"/>
          </p:cNvSpPr>
          <p:nvPr>
            <p:ph idx="1"/>
          </p:nvPr>
        </p:nvSpPr>
        <p:spPr/>
        <p:txBody>
          <a:bodyPr/>
          <a:lstStyle/>
          <a:p>
            <a:pPr marL="0" indent="0">
              <a:buNone/>
            </a:pPr>
            <a:r>
              <a:rPr lang="en-CA" b="1" u="sng" dirty="0" smtClean="0"/>
              <a:t>Membership</a:t>
            </a:r>
            <a:r>
              <a:rPr lang="en-CA" dirty="0" smtClean="0"/>
              <a:t>: is the status of a person recognized under a custom or law as being a member of a First Nation/community </a:t>
            </a:r>
          </a:p>
          <a:p>
            <a:pPr marL="0" indent="0">
              <a:buNone/>
            </a:pPr>
            <a:endParaRPr lang="en-CA" dirty="0"/>
          </a:p>
          <a:p>
            <a:pPr marL="0" indent="0">
              <a:buNone/>
            </a:pPr>
            <a:r>
              <a:rPr lang="en-CA" b="1" u="sng" dirty="0" smtClean="0"/>
              <a:t>Indian Registration</a:t>
            </a:r>
            <a:r>
              <a:rPr lang="en-CA" dirty="0" smtClean="0"/>
              <a:t>: registration  is the status of a person registered and recognized by Canada as a “</a:t>
            </a:r>
            <a:r>
              <a:rPr lang="en-CA" i="1" dirty="0" smtClean="0"/>
              <a:t>Status Indian</a:t>
            </a:r>
            <a:r>
              <a:rPr lang="en-CA" dirty="0" smtClean="0"/>
              <a:t>” under the </a:t>
            </a:r>
            <a:r>
              <a:rPr lang="en-CA" i="1" dirty="0" smtClean="0"/>
              <a:t>Indian Act</a:t>
            </a:r>
            <a:r>
              <a:rPr lang="en-CA" dirty="0" smtClean="0"/>
              <a:t>. </a:t>
            </a: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8</a:t>
            </a:fld>
            <a:endParaRPr lang="en-CA" dirty="0"/>
          </a:p>
        </p:txBody>
      </p:sp>
    </p:spTree>
    <p:extLst>
      <p:ext uri="{BB962C8B-B14F-4D97-AF65-F5344CB8AC3E}">
        <p14:creationId xmlns:p14="http://schemas.microsoft.com/office/powerpoint/2010/main" val="15391686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a:normAutofit fontScale="90000"/>
          </a:bodyPr>
          <a:lstStyle/>
          <a:p>
            <a:r>
              <a:rPr lang="en-CA" b="1" u="sng" dirty="0" smtClean="0"/>
              <a:t>Section 6 of the Indian </a:t>
            </a:r>
            <a:r>
              <a:rPr lang="en-CA" b="1" u="sng" dirty="0" smtClean="0"/>
              <a:t>Act</a:t>
            </a:r>
            <a:br>
              <a:rPr lang="en-CA" b="1" u="sng" dirty="0" smtClean="0"/>
            </a:br>
            <a:r>
              <a:rPr lang="en-CA" b="1" u="sng" dirty="0" smtClean="0"/>
              <a:t>Persons Entitled to be Registered</a:t>
            </a:r>
            <a:endParaRPr lang="en-CA" b="1" u="sng" dirty="0"/>
          </a:p>
        </p:txBody>
      </p:sp>
      <p:sp>
        <p:nvSpPr>
          <p:cNvPr id="3" name="Content Placeholder 2"/>
          <p:cNvSpPr>
            <a:spLocks noGrp="1"/>
          </p:cNvSpPr>
          <p:nvPr>
            <p:ph idx="1"/>
          </p:nvPr>
        </p:nvSpPr>
        <p:spPr/>
        <p:txBody>
          <a:bodyPr>
            <a:normAutofit fontScale="92500" lnSpcReduction="10000"/>
          </a:bodyPr>
          <a:lstStyle/>
          <a:p>
            <a:pPr marL="0" indent="0">
              <a:buNone/>
            </a:pPr>
            <a:r>
              <a:rPr lang="en-CA" dirty="0"/>
              <a:t>For all births recorded for persons born after April 17, 1985 and most Bill C-31 registrations, persons are registered either under </a:t>
            </a:r>
            <a:r>
              <a:rPr lang="en-CA" b="1" dirty="0"/>
              <a:t>Section 6</a:t>
            </a:r>
            <a:r>
              <a:rPr lang="en-CA" dirty="0"/>
              <a:t> (1) or </a:t>
            </a:r>
            <a:r>
              <a:rPr lang="en-CA" b="1" dirty="0"/>
              <a:t>6</a:t>
            </a:r>
            <a:r>
              <a:rPr lang="en-CA" dirty="0"/>
              <a:t> (2) of the </a:t>
            </a:r>
            <a:r>
              <a:rPr lang="en-CA" b="1" dirty="0"/>
              <a:t>Indian Act</a:t>
            </a:r>
            <a:r>
              <a:rPr lang="en-CA" dirty="0"/>
              <a:t>. </a:t>
            </a:r>
            <a:endParaRPr lang="en-CA" dirty="0" smtClean="0"/>
          </a:p>
          <a:p>
            <a:pPr marL="0" indent="0">
              <a:buNone/>
            </a:pPr>
            <a:endParaRPr lang="en-CA" b="1" dirty="0"/>
          </a:p>
          <a:p>
            <a:pPr marL="0" indent="0">
              <a:buNone/>
            </a:pPr>
            <a:r>
              <a:rPr lang="en-CA" b="1" dirty="0" smtClean="0"/>
              <a:t>6</a:t>
            </a:r>
            <a:r>
              <a:rPr lang="en-CA" dirty="0" smtClean="0"/>
              <a:t> </a:t>
            </a:r>
            <a:r>
              <a:rPr lang="en-CA" dirty="0"/>
              <a:t>(1) </a:t>
            </a:r>
            <a:r>
              <a:rPr lang="en-CA" dirty="0" smtClean="0"/>
              <a:t>is an individual who has </a:t>
            </a:r>
            <a:r>
              <a:rPr lang="en-CA" dirty="0"/>
              <a:t>TWO parents who are registered or entitled to be registered under the </a:t>
            </a:r>
            <a:r>
              <a:rPr lang="en-CA" b="1" dirty="0"/>
              <a:t>Indian Act</a:t>
            </a:r>
            <a:r>
              <a:rPr lang="en-CA" dirty="0" smtClean="0"/>
              <a:t>. </a:t>
            </a:r>
            <a:r>
              <a:rPr lang="en-CA" b="1" dirty="0"/>
              <a:t>6</a:t>
            </a:r>
            <a:r>
              <a:rPr lang="en-CA" dirty="0"/>
              <a:t> </a:t>
            </a:r>
            <a:r>
              <a:rPr lang="en-CA" dirty="0" smtClean="0"/>
              <a:t>(2) is an individual who has ONE parent who is registered or entitled to be registered under the </a:t>
            </a:r>
            <a:r>
              <a:rPr lang="en-CA" b="1" dirty="0" smtClean="0"/>
              <a:t>Indian Act.  </a:t>
            </a:r>
          </a:p>
          <a:p>
            <a:pPr marL="0" indent="0">
              <a:buNone/>
            </a:pP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9</a:t>
            </a:fld>
            <a:endParaRPr lang="en-CA" dirty="0"/>
          </a:p>
        </p:txBody>
      </p:sp>
    </p:spTree>
    <p:extLst>
      <p:ext uri="{BB962C8B-B14F-4D97-AF65-F5344CB8AC3E}">
        <p14:creationId xmlns:p14="http://schemas.microsoft.com/office/powerpoint/2010/main" val="2530239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b="1" u="sng" dirty="0" smtClean="0"/>
              <a:t>BACKGROUND ON BILL S-3 </a:t>
            </a:r>
            <a:endParaRPr lang="en-CA" sz="3600" b="1" u="sng" dirty="0"/>
          </a:p>
        </p:txBody>
      </p:sp>
      <p:sp>
        <p:nvSpPr>
          <p:cNvPr id="3" name="Content Placeholder 2"/>
          <p:cNvSpPr>
            <a:spLocks noGrp="1"/>
          </p:cNvSpPr>
          <p:nvPr>
            <p:ph idx="1"/>
          </p:nvPr>
        </p:nvSpPr>
        <p:spPr/>
        <p:txBody>
          <a:bodyPr/>
          <a:lstStyle/>
          <a:p>
            <a:r>
              <a:rPr lang="en-CA" dirty="0" smtClean="0"/>
              <a:t>In </a:t>
            </a:r>
            <a:r>
              <a:rPr lang="en-CA" dirty="0"/>
              <a:t>2011, three members of the Abénakis of </a:t>
            </a:r>
            <a:r>
              <a:rPr lang="en-CA" dirty="0"/>
              <a:t>Odanak</a:t>
            </a:r>
            <a:r>
              <a:rPr lang="en-CA" dirty="0"/>
              <a:t> First Nation in Quebec, </a:t>
            </a:r>
            <a:r>
              <a:rPr lang="en-CA" dirty="0" smtClean="0"/>
              <a:t>filed </a:t>
            </a:r>
            <a:r>
              <a:rPr lang="en-CA" dirty="0"/>
              <a:t>litigation in the Superior Court of Quebec challenging the Indian registration provisions under section 6 of the </a:t>
            </a:r>
            <a:r>
              <a:rPr lang="en-CA" i="1" dirty="0"/>
              <a:t>Indian Act</a:t>
            </a:r>
            <a:r>
              <a:rPr lang="en-CA" dirty="0"/>
              <a:t> as being unconstitutional and in contravention of the </a:t>
            </a:r>
            <a:r>
              <a:rPr lang="en-CA" i="1" dirty="0"/>
              <a:t>Charter</a:t>
            </a:r>
            <a:r>
              <a:rPr lang="en-CA" dirty="0"/>
              <a:t>.</a:t>
            </a:r>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10</a:t>
            </a:fld>
            <a:endParaRPr lang="en-CA" dirty="0"/>
          </a:p>
        </p:txBody>
      </p:sp>
    </p:spTree>
    <p:extLst>
      <p:ext uri="{BB962C8B-B14F-4D97-AF65-F5344CB8AC3E}">
        <p14:creationId xmlns:p14="http://schemas.microsoft.com/office/powerpoint/2010/main" val="2993622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i="1" dirty="0" smtClean="0"/>
              <a:t>Explanation of the 1951 </a:t>
            </a:r>
            <a:r>
              <a:rPr lang="en-CA" i="1" dirty="0" smtClean="0"/>
              <a:t>Cut </a:t>
            </a:r>
            <a:r>
              <a:rPr lang="en-CA" i="1" dirty="0" smtClean="0"/>
              <a:t>Off</a:t>
            </a:r>
            <a:endParaRPr lang="en-CA" dirty="0"/>
          </a:p>
        </p:txBody>
      </p:sp>
      <p:sp>
        <p:nvSpPr>
          <p:cNvPr id="3" name="Content Placeholder 2"/>
          <p:cNvSpPr>
            <a:spLocks noGrp="1"/>
          </p:cNvSpPr>
          <p:nvPr>
            <p:ph idx="1"/>
          </p:nvPr>
        </p:nvSpPr>
        <p:spPr/>
        <p:txBody>
          <a:bodyPr>
            <a:normAutofit fontScale="77500" lnSpcReduction="20000"/>
          </a:bodyPr>
          <a:lstStyle/>
          <a:p>
            <a:r>
              <a:rPr lang="en-CA" dirty="0"/>
              <a:t>On November 7, 2017, Senator Peter Harder introduced legislative changes to Bill S-3 in the Senate that will remove additional sex-based inequities that were not initially addressed. The key change will see the </a:t>
            </a:r>
            <a:r>
              <a:rPr lang="en-CA" b="1" dirty="0"/>
              <a:t>removal of the 1951 cut-off</a:t>
            </a:r>
            <a:r>
              <a:rPr lang="en-CA" dirty="0"/>
              <a:t> from the </a:t>
            </a:r>
            <a:r>
              <a:rPr lang="en-CA" i="1" dirty="0"/>
              <a:t>Indian Act</a:t>
            </a:r>
            <a:r>
              <a:rPr lang="en-CA" dirty="0"/>
              <a:t> with a delayed coming-into-force date to ensure proper consultations are completed. </a:t>
            </a:r>
            <a:endParaRPr lang="en-CA" dirty="0" smtClean="0"/>
          </a:p>
          <a:p>
            <a:endParaRPr lang="en-CA" dirty="0"/>
          </a:p>
          <a:p>
            <a:r>
              <a:rPr lang="en-CA" dirty="0" smtClean="0"/>
              <a:t>This </a:t>
            </a:r>
            <a:r>
              <a:rPr lang="en-CA" dirty="0"/>
              <a:t>amendment was supported by the Government of Canada and will effectively </a:t>
            </a:r>
            <a:r>
              <a:rPr lang="en-CA" b="1" dirty="0"/>
              <a:t>extend entitlement to </a:t>
            </a:r>
            <a:r>
              <a:rPr lang="en-CA" b="1" i="1" dirty="0"/>
              <a:t>Indian </a:t>
            </a:r>
            <a:r>
              <a:rPr lang="en-CA" b="1" dirty="0"/>
              <a:t>status, </a:t>
            </a:r>
            <a:r>
              <a:rPr lang="en-CA" dirty="0"/>
              <a:t>under subsection 6(1) of the </a:t>
            </a:r>
            <a:r>
              <a:rPr lang="en-CA" i="1" dirty="0"/>
              <a:t>Indian Act</a:t>
            </a:r>
            <a:r>
              <a:rPr lang="en-CA" dirty="0"/>
              <a:t>, to descendants of women who were removed from bands list or not considered as an Indian, </a:t>
            </a:r>
            <a:r>
              <a:rPr lang="en-CA" b="1" dirty="0"/>
              <a:t>prior to 1951, due to marriage </a:t>
            </a:r>
            <a:r>
              <a:rPr lang="en-CA" b="1" u="sng" dirty="0"/>
              <a:t>going back to 1869</a:t>
            </a:r>
            <a:r>
              <a:rPr lang="en-CA" b="1" dirty="0"/>
              <a:t>.</a:t>
            </a:r>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11</a:t>
            </a:fld>
            <a:endParaRPr lang="en-CA" dirty="0"/>
          </a:p>
        </p:txBody>
      </p:sp>
    </p:spTree>
    <p:extLst>
      <p:ext uri="{BB962C8B-B14F-4D97-AF65-F5344CB8AC3E}">
        <p14:creationId xmlns:p14="http://schemas.microsoft.com/office/powerpoint/2010/main" val="903977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Enfranchisement</a:t>
            </a:r>
            <a:endParaRPr lang="en-CA" u="sng" dirty="0"/>
          </a:p>
        </p:txBody>
      </p:sp>
      <p:sp>
        <p:nvSpPr>
          <p:cNvPr id="3" name="Content Placeholder 2"/>
          <p:cNvSpPr>
            <a:spLocks noGrp="1"/>
          </p:cNvSpPr>
          <p:nvPr>
            <p:ph idx="1"/>
          </p:nvPr>
        </p:nvSpPr>
        <p:spPr>
          <a:xfrm>
            <a:off x="457200" y="1340768"/>
            <a:ext cx="8229600" cy="4785395"/>
          </a:xfrm>
        </p:spPr>
        <p:txBody>
          <a:bodyPr>
            <a:normAutofit fontScale="92500"/>
          </a:bodyPr>
          <a:lstStyle/>
          <a:p>
            <a:pPr marL="0" indent="0">
              <a:buNone/>
            </a:pPr>
            <a:r>
              <a:rPr lang="en-CA" sz="2400" b="1" dirty="0"/>
              <a:t>Enfranchisement</a:t>
            </a:r>
            <a:r>
              <a:rPr lang="en-CA" sz="2400" dirty="0"/>
              <a:t> is a legal process for terminating a person's </a:t>
            </a:r>
            <a:r>
              <a:rPr lang="en-CA" sz="2400" b="1" i="1" dirty="0"/>
              <a:t>Indian</a:t>
            </a:r>
            <a:r>
              <a:rPr lang="en-CA" sz="2400" dirty="0"/>
              <a:t> status and conferring </a:t>
            </a:r>
            <a:r>
              <a:rPr lang="en-CA" sz="2400" i="1" dirty="0"/>
              <a:t>full Canadian citizenship</a:t>
            </a:r>
            <a:r>
              <a:rPr lang="en-CA" sz="2400" dirty="0"/>
              <a:t>. ... Two major amendments to the </a:t>
            </a:r>
            <a:r>
              <a:rPr lang="en-CA" sz="2400" b="1" dirty="0"/>
              <a:t>Indian Act</a:t>
            </a:r>
            <a:r>
              <a:rPr lang="en-CA" sz="2400" dirty="0"/>
              <a:t>, in 1951 and 1985, </a:t>
            </a:r>
            <a:r>
              <a:rPr lang="en-CA" sz="2400" dirty="0" smtClean="0"/>
              <a:t>significantly </a:t>
            </a:r>
            <a:r>
              <a:rPr lang="en-CA" sz="2400" dirty="0"/>
              <a:t>revised those portions of the </a:t>
            </a:r>
            <a:r>
              <a:rPr lang="en-CA" sz="2400" b="1" dirty="0"/>
              <a:t>Indian Act</a:t>
            </a:r>
            <a:r>
              <a:rPr lang="en-CA" sz="2400" dirty="0"/>
              <a:t> that relate </a:t>
            </a:r>
            <a:r>
              <a:rPr lang="en-CA" sz="2400" dirty="0" smtClean="0"/>
              <a:t>to “</a:t>
            </a:r>
            <a:r>
              <a:rPr lang="en-CA" sz="2400" b="1" dirty="0"/>
              <a:t>Indian</a:t>
            </a:r>
            <a:r>
              <a:rPr lang="en-CA" sz="2400" dirty="0"/>
              <a:t> status,” and by extension, to the process of </a:t>
            </a:r>
            <a:r>
              <a:rPr lang="en-CA" sz="2400" b="1" dirty="0"/>
              <a:t>enfranchisement</a:t>
            </a:r>
            <a:r>
              <a:rPr lang="en-CA" sz="2400" dirty="0" smtClean="0"/>
              <a:t>. </a:t>
            </a:r>
          </a:p>
          <a:p>
            <a:pPr marL="0" indent="0">
              <a:buNone/>
            </a:pPr>
            <a:endParaRPr lang="en-CA" sz="2400" dirty="0"/>
          </a:p>
          <a:p>
            <a:pPr marL="0" indent="0">
              <a:buNone/>
            </a:pPr>
            <a:r>
              <a:rPr lang="en-CA" sz="2400" b="1" dirty="0" smtClean="0"/>
              <a:t>Enfranchisement</a:t>
            </a:r>
            <a:r>
              <a:rPr lang="en-CA" sz="2400" dirty="0" smtClean="0"/>
              <a:t> gave the Government the </a:t>
            </a:r>
            <a:r>
              <a:rPr lang="en-CA" sz="2400" dirty="0"/>
              <a:t>power to say that </a:t>
            </a:r>
            <a:r>
              <a:rPr lang="en-CA" sz="2400" i="1" dirty="0"/>
              <a:t>an </a:t>
            </a:r>
            <a:r>
              <a:rPr lang="en-CA" sz="2400" b="1" i="1" dirty="0"/>
              <a:t>Indian</a:t>
            </a:r>
            <a:r>
              <a:rPr lang="en-CA" sz="2400" dirty="0"/>
              <a:t>, </a:t>
            </a:r>
            <a:r>
              <a:rPr lang="en-CA" sz="2400" i="1" dirty="0"/>
              <a:t>his wife and children </a:t>
            </a:r>
            <a:r>
              <a:rPr lang="en-CA" sz="2400" dirty="0"/>
              <a:t>under age 21 </a:t>
            </a:r>
            <a:r>
              <a:rPr lang="en-CA" sz="2400" dirty="0" smtClean="0"/>
              <a:t>………is </a:t>
            </a:r>
            <a:r>
              <a:rPr lang="en-CA" sz="2400" dirty="0"/>
              <a:t>no longer an </a:t>
            </a:r>
            <a:r>
              <a:rPr lang="en-CA" sz="2400" b="1" i="1" dirty="0"/>
              <a:t>Indian</a:t>
            </a:r>
            <a:r>
              <a:rPr lang="en-CA" sz="2400" dirty="0"/>
              <a:t> if the Minister believes that the </a:t>
            </a:r>
            <a:r>
              <a:rPr lang="en-CA" sz="2400" b="1" dirty="0"/>
              <a:t>Indian</a:t>
            </a:r>
            <a:r>
              <a:rPr lang="en-CA" sz="2400" dirty="0"/>
              <a:t> who has applied is: </a:t>
            </a:r>
          </a:p>
          <a:p>
            <a:pPr marL="0" indent="0">
              <a:buNone/>
            </a:pPr>
            <a:r>
              <a:rPr lang="en-CA" sz="2400" dirty="0" smtClean="0"/>
              <a:t>          (</a:t>
            </a:r>
            <a:r>
              <a:rPr lang="en-CA" sz="2400" b="1" dirty="0"/>
              <a:t>a) 21 years or older; </a:t>
            </a:r>
          </a:p>
          <a:p>
            <a:pPr marL="0" indent="0">
              <a:buNone/>
            </a:pPr>
            <a:r>
              <a:rPr lang="en-CA" sz="2400" b="1" dirty="0" smtClean="0"/>
              <a:t>          (</a:t>
            </a:r>
            <a:r>
              <a:rPr lang="en-CA" sz="2400" b="1" dirty="0"/>
              <a:t>b) able to take on the same responsibilities as </a:t>
            </a:r>
            <a:r>
              <a:rPr lang="en-CA" sz="2400" b="1" i="1" dirty="0"/>
              <a:t>other</a:t>
            </a:r>
            <a:r>
              <a:rPr lang="en-CA" sz="2400" b="1" dirty="0"/>
              <a:t> citizens; </a:t>
            </a:r>
          </a:p>
          <a:p>
            <a:pPr marL="0" indent="0">
              <a:buNone/>
            </a:pPr>
            <a:r>
              <a:rPr lang="en-CA" sz="2400" b="1" dirty="0" smtClean="0"/>
              <a:t>          (</a:t>
            </a:r>
            <a:r>
              <a:rPr lang="en-CA" sz="2400" b="1" dirty="0"/>
              <a:t>c) will be able to look after himself and his family. </a:t>
            </a:r>
          </a:p>
          <a:p>
            <a:pPr marL="0" indent="0">
              <a:buNone/>
            </a:pPr>
            <a:endParaRPr lang="en-CA" dirty="0" smtClean="0"/>
          </a:p>
          <a:p>
            <a:pPr marL="0" indent="0">
              <a:buNone/>
            </a:pPr>
            <a:endParaRPr lang="en-CA" dirty="0"/>
          </a:p>
          <a:p>
            <a:pPr marL="0" indent="0">
              <a:buNone/>
            </a:pPr>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12</a:t>
            </a:fld>
            <a:endParaRPr lang="en-CA" dirty="0"/>
          </a:p>
        </p:txBody>
      </p:sp>
    </p:spTree>
    <p:extLst>
      <p:ext uri="{BB962C8B-B14F-4D97-AF65-F5344CB8AC3E}">
        <p14:creationId xmlns:p14="http://schemas.microsoft.com/office/powerpoint/2010/main" val="3713723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u="sng" dirty="0" smtClean="0"/>
              <a:t>Sex-based Inequities Include: </a:t>
            </a:r>
            <a:endParaRPr lang="en-CA" u="sng" dirty="0"/>
          </a:p>
        </p:txBody>
      </p:sp>
      <p:sp>
        <p:nvSpPr>
          <p:cNvPr id="3" name="Content Placeholder 2"/>
          <p:cNvSpPr>
            <a:spLocks noGrp="1"/>
          </p:cNvSpPr>
          <p:nvPr>
            <p:ph idx="1"/>
          </p:nvPr>
        </p:nvSpPr>
        <p:spPr>
          <a:xfrm>
            <a:off x="457200" y="1484784"/>
            <a:ext cx="8229600" cy="4641379"/>
          </a:xfrm>
        </p:spPr>
        <p:txBody>
          <a:bodyPr>
            <a:normAutofit fontScale="92500"/>
          </a:bodyPr>
          <a:lstStyle/>
          <a:p>
            <a:r>
              <a:rPr lang="en-CA" sz="2400" dirty="0" smtClean="0"/>
              <a:t>Women who </a:t>
            </a:r>
            <a:r>
              <a:rPr lang="en-CA" sz="2400" b="1" dirty="0" smtClean="0"/>
              <a:t>married a non-First Nations </a:t>
            </a:r>
            <a:r>
              <a:rPr lang="en-CA" sz="2400" dirty="0" smtClean="0"/>
              <a:t>person and </a:t>
            </a:r>
            <a:r>
              <a:rPr lang="en-CA" sz="2400" b="1" dirty="0" smtClean="0"/>
              <a:t>lost status</a:t>
            </a:r>
          </a:p>
          <a:p>
            <a:r>
              <a:rPr lang="en-CA" sz="2400" dirty="0" smtClean="0"/>
              <a:t>Women and children with </a:t>
            </a:r>
            <a:r>
              <a:rPr lang="en-CA" sz="2400" b="1" dirty="0" smtClean="0"/>
              <a:t>ONE</a:t>
            </a:r>
            <a:r>
              <a:rPr lang="en-CA" sz="2400" dirty="0" smtClean="0"/>
              <a:t> First Nation parent</a:t>
            </a:r>
          </a:p>
          <a:p>
            <a:r>
              <a:rPr lang="en-CA" sz="2400" b="1" dirty="0" smtClean="0"/>
              <a:t>Enfranchised</a:t>
            </a:r>
            <a:r>
              <a:rPr lang="en-CA" sz="2400" dirty="0" smtClean="0"/>
              <a:t> e.g. military veterans, clergy, doctors   </a:t>
            </a:r>
          </a:p>
          <a:p>
            <a:r>
              <a:rPr lang="en-CA" sz="2400" dirty="0" smtClean="0"/>
              <a:t>The </a:t>
            </a:r>
            <a:r>
              <a:rPr lang="en-CA" sz="2400" b="1" dirty="0" smtClean="0"/>
              <a:t>Sixties Scoop  </a:t>
            </a:r>
            <a:r>
              <a:rPr lang="en-CA" sz="2400" dirty="0"/>
              <a:t>or </a:t>
            </a:r>
            <a:r>
              <a:rPr lang="en-CA" sz="2400" dirty="0" smtClean="0"/>
              <a:t>the "scooping </a:t>
            </a:r>
            <a:r>
              <a:rPr lang="en-CA" sz="2400" dirty="0"/>
              <a:t>up</a:t>
            </a:r>
            <a:r>
              <a:rPr lang="en-CA" sz="2400" dirty="0" smtClean="0"/>
              <a:t>" of 20,000 Indigenous </a:t>
            </a:r>
            <a:r>
              <a:rPr lang="en-CA" sz="2400" dirty="0"/>
              <a:t>children </a:t>
            </a:r>
            <a:r>
              <a:rPr lang="en-CA" sz="2400" dirty="0" smtClean="0"/>
              <a:t>for </a:t>
            </a:r>
            <a:r>
              <a:rPr lang="en-CA" sz="2400" dirty="0"/>
              <a:t>placement in foster homes or adoption. </a:t>
            </a:r>
            <a:endParaRPr lang="en-CA" sz="2400" dirty="0" smtClean="0"/>
          </a:p>
          <a:p>
            <a:r>
              <a:rPr lang="en-CA" sz="2400" b="1" dirty="0" smtClean="0"/>
              <a:t>Residential Schools:</a:t>
            </a:r>
            <a:r>
              <a:rPr lang="en-CA" sz="2400" dirty="0" smtClean="0"/>
              <a:t>  created </a:t>
            </a:r>
            <a:r>
              <a:rPr lang="en-CA" sz="2400" dirty="0"/>
              <a:t>for the purpose of removing </a:t>
            </a:r>
            <a:r>
              <a:rPr lang="en-CA" sz="2400" dirty="0" smtClean="0"/>
              <a:t> 150,000 First Nation children </a:t>
            </a:r>
            <a:r>
              <a:rPr lang="en-CA" sz="2400" dirty="0"/>
              <a:t>from the influence of their </a:t>
            </a:r>
            <a:r>
              <a:rPr lang="en-CA" sz="2400" dirty="0" smtClean="0"/>
              <a:t>culture </a:t>
            </a:r>
            <a:r>
              <a:rPr lang="en-CA" sz="2400" dirty="0"/>
              <a:t>and </a:t>
            </a:r>
            <a:r>
              <a:rPr lang="en-CA" sz="2400" dirty="0" smtClean="0"/>
              <a:t> assimilating  them </a:t>
            </a:r>
            <a:r>
              <a:rPr lang="en-CA" sz="2400" dirty="0"/>
              <a:t>into </a:t>
            </a:r>
            <a:r>
              <a:rPr lang="en-CA" sz="2400" dirty="0" smtClean="0"/>
              <a:t>dominant </a:t>
            </a:r>
            <a:r>
              <a:rPr lang="en-CA" sz="2400" dirty="0"/>
              <a:t>Canadian culture</a:t>
            </a:r>
            <a:r>
              <a:rPr lang="en-CA" sz="2400" dirty="0" smtClean="0"/>
              <a:t> </a:t>
            </a:r>
          </a:p>
          <a:p>
            <a:r>
              <a:rPr lang="en-CA" sz="2400" dirty="0" smtClean="0"/>
              <a:t>The </a:t>
            </a:r>
            <a:r>
              <a:rPr lang="en-CA" sz="2400" b="1" dirty="0" smtClean="0"/>
              <a:t>1969 White Paper: </a:t>
            </a:r>
            <a:r>
              <a:rPr lang="en-CA" sz="2400" dirty="0" smtClean="0"/>
              <a:t> proposed </a:t>
            </a:r>
            <a:r>
              <a:rPr lang="en-CA" sz="2400" dirty="0"/>
              <a:t>ending the special legal relationship between Aboriginal peoples and </a:t>
            </a:r>
            <a:r>
              <a:rPr lang="en-CA" sz="2400" dirty="0" smtClean="0"/>
              <a:t>Canada </a:t>
            </a:r>
            <a:r>
              <a:rPr lang="en-CA" sz="2400" dirty="0"/>
              <a:t>and dismantling </a:t>
            </a:r>
            <a:r>
              <a:rPr lang="en-CA" sz="2400" b="1" dirty="0"/>
              <a:t>the </a:t>
            </a:r>
            <a:r>
              <a:rPr lang="en-CA" sz="2400" b="1" i="1" dirty="0"/>
              <a:t>Indian Act</a:t>
            </a:r>
            <a:r>
              <a:rPr lang="en-CA" sz="2400" dirty="0"/>
              <a:t>.</a:t>
            </a:r>
            <a:r>
              <a:rPr lang="en-CA" sz="2400" dirty="0" smtClean="0"/>
              <a:t> </a:t>
            </a:r>
          </a:p>
          <a:p>
            <a:r>
              <a:rPr lang="en-CA" sz="2400" b="1" dirty="0" smtClean="0"/>
              <a:t>Non-Status</a:t>
            </a:r>
            <a:r>
              <a:rPr lang="en-CA" sz="2400" dirty="0" smtClean="0"/>
              <a:t> </a:t>
            </a:r>
            <a:r>
              <a:rPr lang="en-CA" sz="2400" dirty="0"/>
              <a:t>indigenous people such as the </a:t>
            </a:r>
            <a:r>
              <a:rPr lang="en-CA" sz="2400" b="1" dirty="0"/>
              <a:t>Métis</a:t>
            </a:r>
          </a:p>
          <a:p>
            <a:endParaRPr lang="en-CA" sz="2400" dirty="0" smtClean="0"/>
          </a:p>
          <a:p>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13</a:t>
            </a:fld>
            <a:endParaRPr lang="en-CA" dirty="0"/>
          </a:p>
        </p:txBody>
      </p:sp>
    </p:spTree>
    <p:extLst>
      <p:ext uri="{BB962C8B-B14F-4D97-AF65-F5344CB8AC3E}">
        <p14:creationId xmlns:p14="http://schemas.microsoft.com/office/powerpoint/2010/main" val="2127177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Sandra Lovelace Vs Canada</a:t>
            </a:r>
            <a:endParaRPr lang="en-CA" u="sng" dirty="0"/>
          </a:p>
        </p:txBody>
      </p:sp>
      <p:sp>
        <p:nvSpPr>
          <p:cNvPr id="3" name="Content Placeholder 2"/>
          <p:cNvSpPr>
            <a:spLocks noGrp="1"/>
          </p:cNvSpPr>
          <p:nvPr>
            <p:ph idx="1"/>
          </p:nvPr>
        </p:nvSpPr>
        <p:spPr/>
        <p:txBody>
          <a:bodyPr>
            <a:normAutofit fontScale="70000" lnSpcReduction="20000"/>
          </a:bodyPr>
          <a:lstStyle/>
          <a:p>
            <a:pPr marL="0" indent="0">
              <a:buNone/>
            </a:pPr>
            <a:r>
              <a:rPr lang="en-CA" dirty="0" smtClean="0"/>
              <a:t>The Lovelace case was a </a:t>
            </a:r>
            <a:r>
              <a:rPr lang="en-CA" b="1" dirty="0" smtClean="0"/>
              <a:t>challenge </a:t>
            </a:r>
            <a:r>
              <a:rPr lang="en-CA" b="1" dirty="0"/>
              <a:t>of law </a:t>
            </a:r>
            <a:r>
              <a:rPr lang="en-CA" dirty="0"/>
              <a:t>that stripped </a:t>
            </a:r>
            <a:r>
              <a:rPr lang="en-CA" i="1" dirty="0"/>
              <a:t>Indian</a:t>
            </a:r>
            <a:r>
              <a:rPr lang="en-CA" dirty="0"/>
              <a:t> woman of </a:t>
            </a:r>
            <a:r>
              <a:rPr lang="en-CA" i="1" dirty="0"/>
              <a:t>Indian</a:t>
            </a:r>
            <a:r>
              <a:rPr lang="en-CA" dirty="0"/>
              <a:t> status after marriage to </a:t>
            </a:r>
            <a:r>
              <a:rPr lang="en-CA" i="1" dirty="0"/>
              <a:t>non-Indian</a:t>
            </a:r>
            <a:r>
              <a:rPr lang="en-CA" dirty="0"/>
              <a:t> man; </a:t>
            </a:r>
            <a:r>
              <a:rPr lang="en-CA" dirty="0" smtClean="0"/>
              <a:t>argued as to: </a:t>
            </a:r>
          </a:p>
          <a:p>
            <a:pPr marL="0" indent="0">
              <a:buNone/>
            </a:pPr>
            <a:endParaRPr lang="en-CA" dirty="0"/>
          </a:p>
          <a:p>
            <a:r>
              <a:rPr lang="en-CA" dirty="0" smtClean="0"/>
              <a:t>Whether </a:t>
            </a:r>
            <a:r>
              <a:rPr lang="en-CA" b="1" dirty="0"/>
              <a:t>lost cultural benefits </a:t>
            </a:r>
            <a:r>
              <a:rPr lang="en-CA" dirty="0"/>
              <a:t>has continued effect; </a:t>
            </a:r>
            <a:endParaRPr lang="en-CA" dirty="0" smtClean="0"/>
          </a:p>
          <a:p>
            <a:endParaRPr lang="en-CA" dirty="0"/>
          </a:p>
          <a:p>
            <a:r>
              <a:rPr lang="en-CA" dirty="0" smtClean="0"/>
              <a:t>What </a:t>
            </a:r>
            <a:r>
              <a:rPr lang="en-CA" dirty="0"/>
              <a:t>constitutes belonging to a minority group under Article 27 of the </a:t>
            </a:r>
            <a:r>
              <a:rPr lang="en-CA" b="1" dirty="0" smtClean="0"/>
              <a:t>INTERNATIONAL CONVENTION ON CIVIL AND POLITICAL RIGHTS </a:t>
            </a:r>
            <a:r>
              <a:rPr lang="en-CA" dirty="0" smtClean="0"/>
              <a:t>(</a:t>
            </a:r>
            <a:r>
              <a:rPr lang="en-CA" dirty="0"/>
              <a:t>ICCPR); </a:t>
            </a:r>
            <a:r>
              <a:rPr lang="en-CA" dirty="0" smtClean="0"/>
              <a:t>Whether </a:t>
            </a:r>
            <a:r>
              <a:rPr lang="en-CA" dirty="0"/>
              <a:t>interference with </a:t>
            </a:r>
            <a:r>
              <a:rPr lang="en-CA" b="1" dirty="0"/>
              <a:t>Article 27 of ICCPR</a:t>
            </a:r>
            <a:r>
              <a:rPr lang="en-CA" dirty="0"/>
              <a:t> was equal to a </a:t>
            </a:r>
            <a:r>
              <a:rPr lang="en-CA" i="1" dirty="0"/>
              <a:t>breach of the provision; </a:t>
            </a:r>
            <a:endParaRPr lang="en-CA" i="1" dirty="0" smtClean="0"/>
          </a:p>
          <a:p>
            <a:endParaRPr lang="en-CA" i="1" dirty="0"/>
          </a:p>
          <a:p>
            <a:r>
              <a:rPr lang="en-CA" dirty="0" smtClean="0"/>
              <a:t>Whether </a:t>
            </a:r>
            <a:r>
              <a:rPr lang="en-CA" b="1" dirty="0"/>
              <a:t>denial of the right to live on reserve </a:t>
            </a:r>
            <a:r>
              <a:rPr lang="en-CA" dirty="0"/>
              <a:t>was reasonable and objective; </a:t>
            </a:r>
            <a:endParaRPr lang="en-CA" dirty="0" smtClean="0"/>
          </a:p>
          <a:p>
            <a:endParaRPr lang="en-CA" dirty="0"/>
          </a:p>
          <a:p>
            <a:r>
              <a:rPr lang="en-CA" b="1" dirty="0" smtClean="0"/>
              <a:t>Discrimination </a:t>
            </a:r>
            <a:r>
              <a:rPr lang="en-CA" b="1" dirty="0"/>
              <a:t>based on gender.</a:t>
            </a:r>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14</a:t>
            </a:fld>
            <a:endParaRPr lang="en-CA" dirty="0"/>
          </a:p>
        </p:txBody>
      </p:sp>
    </p:spTree>
    <p:extLst>
      <p:ext uri="{BB962C8B-B14F-4D97-AF65-F5344CB8AC3E}">
        <p14:creationId xmlns:p14="http://schemas.microsoft.com/office/powerpoint/2010/main" val="621596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CA" dirty="0" smtClean="0"/>
              <a:t>Demographic Overview: </a:t>
            </a:r>
            <a:br>
              <a:rPr lang="en-CA" dirty="0" smtClean="0"/>
            </a:br>
            <a:r>
              <a:rPr lang="en-CA" dirty="0" smtClean="0"/>
              <a:t>A National Perspective </a:t>
            </a:r>
            <a:endParaRPr lang="en-CA" dirty="0"/>
          </a:p>
        </p:txBody>
      </p:sp>
      <p:sp>
        <p:nvSpPr>
          <p:cNvPr id="4" name="Content Placeholder 3"/>
          <p:cNvSpPr>
            <a:spLocks noGrp="1"/>
          </p:cNvSpPr>
          <p:nvPr>
            <p:ph sz="half" idx="1"/>
          </p:nvPr>
        </p:nvSpPr>
        <p:spPr/>
        <p:txBody>
          <a:bodyPr>
            <a:normAutofit fontScale="77500" lnSpcReduction="20000"/>
          </a:bodyPr>
          <a:lstStyle/>
          <a:p>
            <a:pPr marL="0" indent="0">
              <a:buNone/>
            </a:pPr>
            <a:r>
              <a:rPr lang="en-CA" dirty="0"/>
              <a:t>As of March 2018, the total registered Indian population was </a:t>
            </a:r>
            <a:r>
              <a:rPr lang="en-CA" b="1" dirty="0"/>
              <a:t>990,445 </a:t>
            </a:r>
            <a:r>
              <a:rPr lang="en-CA" dirty="0"/>
              <a:t>(502,953 </a:t>
            </a:r>
            <a:r>
              <a:rPr lang="en-CA" dirty="0" smtClean="0"/>
              <a:t>women and </a:t>
            </a:r>
            <a:r>
              <a:rPr lang="en-CA" dirty="0"/>
              <a:t>487,482 men). Of that population, it is </a:t>
            </a:r>
            <a:r>
              <a:rPr lang="en-CA" dirty="0" smtClean="0"/>
              <a:t> estimated </a:t>
            </a:r>
            <a:r>
              <a:rPr lang="en-CA" dirty="0"/>
              <a:t>that 510,430 reside </a:t>
            </a:r>
            <a:r>
              <a:rPr lang="en-CA" dirty="0" smtClean="0"/>
              <a:t>on-reserve and </a:t>
            </a:r>
            <a:r>
              <a:rPr lang="en-CA" dirty="0"/>
              <a:t>480,005 live off-reserve</a:t>
            </a:r>
            <a:r>
              <a:rPr lang="en-CA" dirty="0" smtClean="0"/>
              <a:t>.</a:t>
            </a:r>
          </a:p>
          <a:p>
            <a:endParaRPr lang="en-CA" dirty="0" smtClean="0"/>
          </a:p>
          <a:p>
            <a:pPr marL="0" indent="0">
              <a:buNone/>
            </a:pPr>
            <a:r>
              <a:rPr lang="en-CA" dirty="0"/>
              <a:t>The Parliamentary Budget Officer’s (PBO) report on the</a:t>
            </a:r>
          </a:p>
          <a:p>
            <a:pPr marL="0" indent="0">
              <a:buNone/>
            </a:pPr>
            <a:r>
              <a:rPr lang="en-CA" dirty="0"/>
              <a:t>demographic impacts of delayed amendments to the </a:t>
            </a:r>
            <a:r>
              <a:rPr lang="en-CA" i="1" dirty="0"/>
              <a:t>Indian Act </a:t>
            </a:r>
            <a:r>
              <a:rPr lang="en-CA" dirty="0" smtClean="0"/>
              <a:t>estimate </a:t>
            </a:r>
            <a:r>
              <a:rPr lang="en-CA" dirty="0"/>
              <a:t>that </a:t>
            </a:r>
            <a:r>
              <a:rPr lang="en-CA" b="1" dirty="0"/>
              <a:t>270,000</a:t>
            </a:r>
          </a:p>
          <a:p>
            <a:pPr marL="0" indent="0">
              <a:buNone/>
            </a:pPr>
            <a:r>
              <a:rPr lang="en-CA" dirty="0"/>
              <a:t>individuals could become registered.</a:t>
            </a:r>
          </a:p>
        </p:txBody>
      </p:sp>
      <p:sp>
        <p:nvSpPr>
          <p:cNvPr id="5" name="Content Placeholder 4"/>
          <p:cNvSpPr>
            <a:spLocks noGrp="1"/>
          </p:cNvSpPr>
          <p:nvPr>
            <p:ph sz="half" idx="2"/>
          </p:nvPr>
        </p:nvSpPr>
        <p:spPr/>
        <p:txBody>
          <a:bodyPr>
            <a:normAutofit fontScale="77500" lnSpcReduction="20000"/>
          </a:bodyPr>
          <a:lstStyle/>
          <a:p>
            <a:r>
              <a:rPr lang="en-CA" b="1" dirty="0"/>
              <a:t>Alberta </a:t>
            </a:r>
            <a:r>
              <a:rPr lang="en-CA" dirty="0"/>
              <a:t>– 128,814</a:t>
            </a:r>
          </a:p>
          <a:p>
            <a:r>
              <a:rPr lang="en-CA" b="1" dirty="0"/>
              <a:t>British Columbia </a:t>
            </a:r>
            <a:r>
              <a:rPr lang="en-CA" dirty="0"/>
              <a:t>– 147,124</a:t>
            </a:r>
          </a:p>
          <a:p>
            <a:r>
              <a:rPr lang="en-CA" b="1" dirty="0"/>
              <a:t>Manitoba </a:t>
            </a:r>
            <a:r>
              <a:rPr lang="en-CA" dirty="0"/>
              <a:t>– 159,452</a:t>
            </a:r>
          </a:p>
          <a:p>
            <a:r>
              <a:rPr lang="en-CA" b="1" dirty="0"/>
              <a:t>New Brunswick </a:t>
            </a:r>
            <a:r>
              <a:rPr lang="en-CA" dirty="0"/>
              <a:t>– 16,161</a:t>
            </a:r>
          </a:p>
          <a:p>
            <a:r>
              <a:rPr lang="en-CA" b="1" dirty="0"/>
              <a:t>Newfoundland </a:t>
            </a:r>
            <a:r>
              <a:rPr lang="en-CA" dirty="0"/>
              <a:t>– 30,637</a:t>
            </a:r>
          </a:p>
          <a:p>
            <a:r>
              <a:rPr lang="en-CA" b="1" dirty="0"/>
              <a:t>Northwest Territories </a:t>
            </a:r>
            <a:r>
              <a:rPr lang="en-CA" dirty="0"/>
              <a:t>– 19,444</a:t>
            </a:r>
          </a:p>
          <a:p>
            <a:r>
              <a:rPr lang="en-CA" b="1" dirty="0"/>
              <a:t>Nova Scotia </a:t>
            </a:r>
            <a:r>
              <a:rPr lang="en-CA" dirty="0"/>
              <a:t>– 17,397</a:t>
            </a:r>
          </a:p>
          <a:p>
            <a:r>
              <a:rPr lang="en-CA" b="1" dirty="0"/>
              <a:t>Ontario </a:t>
            </a:r>
            <a:r>
              <a:rPr lang="en-CA" dirty="0"/>
              <a:t>– 213,717</a:t>
            </a:r>
          </a:p>
          <a:p>
            <a:r>
              <a:rPr lang="en-CA" b="1" dirty="0"/>
              <a:t>Prince Edward Island- </a:t>
            </a:r>
            <a:r>
              <a:rPr lang="en-CA" dirty="0"/>
              <a:t>1,348</a:t>
            </a:r>
          </a:p>
          <a:p>
            <a:r>
              <a:rPr lang="en-CA" b="1" dirty="0"/>
              <a:t>Quebec</a:t>
            </a:r>
            <a:r>
              <a:rPr lang="en-CA" dirty="0"/>
              <a:t>- 89,196</a:t>
            </a:r>
          </a:p>
          <a:p>
            <a:r>
              <a:rPr lang="en-CA" b="1" dirty="0"/>
              <a:t>Saskatchewan </a:t>
            </a:r>
            <a:r>
              <a:rPr lang="en-CA" dirty="0"/>
              <a:t>– 157,670</a:t>
            </a:r>
          </a:p>
          <a:p>
            <a:r>
              <a:rPr lang="en-CA" b="1" dirty="0"/>
              <a:t>Yukon </a:t>
            </a:r>
            <a:r>
              <a:rPr lang="en-CA" dirty="0"/>
              <a:t>– 9,475</a:t>
            </a:r>
          </a:p>
        </p:txBody>
      </p:sp>
      <p:sp>
        <p:nvSpPr>
          <p:cNvPr id="6" name="Footer Placeholder 5"/>
          <p:cNvSpPr>
            <a:spLocks noGrp="1"/>
          </p:cNvSpPr>
          <p:nvPr>
            <p:ph type="ftr" sz="quarter" idx="11"/>
          </p:nvPr>
        </p:nvSpPr>
        <p:spPr/>
        <p:txBody>
          <a:bodyPr/>
          <a:lstStyle/>
          <a:p>
            <a:r>
              <a:rPr lang="en-CA" dirty="0" smtClean="0"/>
              <a:t>January 14, 2019</a:t>
            </a:r>
            <a:endParaRPr lang="en-CA" dirty="0"/>
          </a:p>
        </p:txBody>
      </p:sp>
      <p:sp>
        <p:nvSpPr>
          <p:cNvPr id="7" name="Slide Number Placeholder 6"/>
          <p:cNvSpPr>
            <a:spLocks noGrp="1"/>
          </p:cNvSpPr>
          <p:nvPr>
            <p:ph type="sldNum" sz="quarter" idx="12"/>
          </p:nvPr>
        </p:nvSpPr>
        <p:spPr/>
        <p:txBody>
          <a:bodyPr/>
          <a:lstStyle/>
          <a:p>
            <a:fld id="{7AE73CCB-3F82-4B92-B008-F0F843D20043}" type="slidenum">
              <a:rPr lang="en-CA" smtClean="0"/>
              <a:t>15</a:t>
            </a:fld>
            <a:endParaRPr lang="en-CA" dirty="0"/>
          </a:p>
        </p:txBody>
      </p:sp>
    </p:spTree>
    <p:extLst>
      <p:ext uri="{BB962C8B-B14F-4D97-AF65-F5344CB8AC3E}">
        <p14:creationId xmlns:p14="http://schemas.microsoft.com/office/powerpoint/2010/main" val="41154268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CA" sz="3100" b="1" dirty="0" smtClean="0"/>
              <a:t/>
            </a:r>
            <a:br>
              <a:rPr lang="en-CA" sz="3100" b="1" dirty="0" smtClean="0"/>
            </a:br>
            <a:r>
              <a:rPr lang="en-CA" sz="3100" b="1" dirty="0" smtClean="0"/>
              <a:t>PROJECTED NATIONAL DEMOGRAPHIC IMPACTS</a:t>
            </a:r>
            <a:r>
              <a:rPr lang="en-CA" b="1" dirty="0" smtClean="0"/>
              <a:t/>
            </a:r>
            <a:br>
              <a:rPr lang="en-CA" b="1" dirty="0" smtClean="0"/>
            </a:br>
            <a:endParaRPr lang="en-CA" dirty="0"/>
          </a:p>
        </p:txBody>
      </p:sp>
      <p:sp>
        <p:nvSpPr>
          <p:cNvPr id="10" name="Content Placeholder 9"/>
          <p:cNvSpPr>
            <a:spLocks noGrp="1"/>
          </p:cNvSpPr>
          <p:nvPr>
            <p:ph sz="half" idx="1"/>
          </p:nvPr>
        </p:nvSpPr>
        <p:spPr>
          <a:xfrm>
            <a:off x="457200" y="1340768"/>
            <a:ext cx="4038600" cy="4785395"/>
          </a:xfrm>
        </p:spPr>
        <p:txBody>
          <a:bodyPr>
            <a:normAutofit fontScale="77500" lnSpcReduction="20000"/>
          </a:bodyPr>
          <a:lstStyle/>
          <a:p>
            <a:pPr marL="0" indent="0">
              <a:buNone/>
            </a:pPr>
            <a:r>
              <a:rPr lang="en-CA" dirty="0" smtClean="0"/>
              <a:t>There </a:t>
            </a:r>
            <a:r>
              <a:rPr lang="en-CA" dirty="0"/>
              <a:t>is significant uncertainty </a:t>
            </a:r>
            <a:r>
              <a:rPr lang="en-CA" dirty="0" smtClean="0"/>
              <a:t>around determining </a:t>
            </a:r>
            <a:r>
              <a:rPr lang="en-CA" dirty="0"/>
              <a:t>the population impacts of </a:t>
            </a:r>
            <a:r>
              <a:rPr lang="en-CA" dirty="0" smtClean="0"/>
              <a:t>the removal </a:t>
            </a:r>
            <a:r>
              <a:rPr lang="en-CA" dirty="0"/>
              <a:t>of the 1951 cut-off </a:t>
            </a:r>
            <a:r>
              <a:rPr lang="en-CA" dirty="0" smtClean="0"/>
              <a:t>amendments as </a:t>
            </a:r>
            <a:r>
              <a:rPr lang="en-CA" dirty="0"/>
              <a:t>there is no data-set that can </a:t>
            </a:r>
            <a:r>
              <a:rPr lang="en-CA" dirty="0" smtClean="0"/>
              <a:t>directly identify </a:t>
            </a:r>
            <a:r>
              <a:rPr lang="en-CA" dirty="0"/>
              <a:t>the number of individuals </a:t>
            </a:r>
            <a:r>
              <a:rPr lang="en-CA" dirty="0" smtClean="0"/>
              <a:t>that could </a:t>
            </a:r>
            <a:r>
              <a:rPr lang="en-CA" dirty="0"/>
              <a:t>be affected</a:t>
            </a:r>
            <a:r>
              <a:rPr lang="en-CA" dirty="0" smtClean="0"/>
              <a:t>.</a:t>
            </a:r>
            <a:endParaRPr lang="en-CA" dirty="0"/>
          </a:p>
        </p:txBody>
      </p:sp>
      <p:sp>
        <p:nvSpPr>
          <p:cNvPr id="12" name="Content Placeholder 11"/>
          <p:cNvSpPr>
            <a:spLocks noGrp="1"/>
          </p:cNvSpPr>
          <p:nvPr>
            <p:ph sz="half" idx="2"/>
          </p:nvPr>
        </p:nvSpPr>
        <p:spPr>
          <a:xfrm>
            <a:off x="4648200" y="1268760"/>
            <a:ext cx="4038600" cy="4857403"/>
          </a:xfrm>
        </p:spPr>
        <p:txBody>
          <a:bodyPr>
            <a:normAutofit fontScale="77500" lnSpcReduction="20000"/>
          </a:bodyPr>
          <a:lstStyle/>
          <a:p>
            <a:pPr marL="0" indent="0">
              <a:buNone/>
            </a:pPr>
            <a:r>
              <a:rPr lang="en-CA" dirty="0" smtClean="0"/>
              <a:t>In the 2016 Census, </a:t>
            </a:r>
            <a:r>
              <a:rPr lang="en-CA" b="1" dirty="0" smtClean="0"/>
              <a:t>750,000 to 1.3 million </a:t>
            </a:r>
            <a:r>
              <a:rPr lang="en-CA" dirty="0" smtClean="0"/>
              <a:t>non-registered individuals self reported as having North American Indigenous ancestry.</a:t>
            </a:r>
          </a:p>
          <a:p>
            <a:pPr marL="0" indent="0">
              <a:buNone/>
            </a:pPr>
            <a:endParaRPr lang="en-CA" dirty="0" smtClean="0"/>
          </a:p>
          <a:p>
            <a:pPr marL="0" indent="0">
              <a:buNone/>
            </a:pPr>
            <a:r>
              <a:rPr lang="en-CA" dirty="0" smtClean="0"/>
              <a:t>This reflects who may be entitled to, and who may be more likely to apply for Indian registration.</a:t>
            </a:r>
          </a:p>
          <a:p>
            <a:pPr marL="0" indent="0">
              <a:buNone/>
            </a:pPr>
            <a:endParaRPr lang="en-CA" dirty="0" smtClean="0"/>
          </a:p>
          <a:p>
            <a:pPr marL="0" indent="0">
              <a:buNone/>
            </a:pPr>
            <a:r>
              <a:rPr lang="en-CA" dirty="0" smtClean="0"/>
              <a:t>This does not necessarily reflect how many individuals would and likely overestimates the number of individuals who would become registered.</a:t>
            </a:r>
          </a:p>
          <a:p>
            <a:endParaRPr lang="en-CA" dirty="0"/>
          </a:p>
        </p:txBody>
      </p:sp>
      <p:sp>
        <p:nvSpPr>
          <p:cNvPr id="2" name="Footer Placeholder 1"/>
          <p:cNvSpPr>
            <a:spLocks noGrp="1"/>
          </p:cNvSpPr>
          <p:nvPr>
            <p:ph type="ftr" sz="quarter" idx="11"/>
          </p:nvPr>
        </p:nvSpPr>
        <p:spPr/>
        <p:txBody>
          <a:bodyPr/>
          <a:lstStyle/>
          <a:p>
            <a:r>
              <a:rPr lang="en-CA" dirty="0" smtClean="0"/>
              <a:t>January 14, 2019</a:t>
            </a:r>
            <a:endParaRPr lang="en-CA" dirty="0"/>
          </a:p>
        </p:txBody>
      </p:sp>
      <p:sp>
        <p:nvSpPr>
          <p:cNvPr id="3" name="Slide Number Placeholder 2"/>
          <p:cNvSpPr>
            <a:spLocks noGrp="1"/>
          </p:cNvSpPr>
          <p:nvPr>
            <p:ph type="sldNum" sz="quarter" idx="12"/>
          </p:nvPr>
        </p:nvSpPr>
        <p:spPr/>
        <p:txBody>
          <a:bodyPr/>
          <a:lstStyle/>
          <a:p>
            <a:fld id="{7AE73CCB-3F82-4B92-B008-F0F843D20043}" type="slidenum">
              <a:rPr lang="en-CA" smtClean="0"/>
              <a:t>16</a:t>
            </a:fld>
            <a:endParaRPr lang="en-CA" dirty="0"/>
          </a:p>
        </p:txBody>
      </p:sp>
    </p:spTree>
    <p:extLst>
      <p:ext uri="{BB962C8B-B14F-4D97-AF65-F5344CB8AC3E}">
        <p14:creationId xmlns:p14="http://schemas.microsoft.com/office/powerpoint/2010/main" val="20020854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89352" y="692696"/>
            <a:ext cx="8007921" cy="574576"/>
          </a:xfrm>
          <a:solidFill>
            <a:schemeClr val="accent5">
              <a:lumMod val="20000"/>
              <a:lumOff val="80000"/>
            </a:schemeClr>
          </a:solidFill>
        </p:spPr>
        <p:txBody>
          <a:bodyPr>
            <a:noAutofit/>
          </a:bodyPr>
          <a:lstStyle/>
          <a:p>
            <a:pPr algn="ctr"/>
            <a:r>
              <a:rPr lang="en-CA" sz="2000" b="1" dirty="0"/>
              <a:t>History of Amendments to the </a:t>
            </a:r>
            <a:r>
              <a:rPr lang="en-CA" sz="2000" b="1" i="1" dirty="0"/>
              <a:t>Indian Act R</a:t>
            </a:r>
            <a:r>
              <a:rPr lang="en-CA" sz="2000" b="1" dirty="0"/>
              <a:t>egarding </a:t>
            </a:r>
            <a:br>
              <a:rPr lang="en-CA" sz="2000" b="1" dirty="0"/>
            </a:br>
            <a:r>
              <a:rPr lang="en-CA" sz="2000" b="1" dirty="0"/>
              <a:t>Sex-based Inequities</a:t>
            </a:r>
          </a:p>
        </p:txBody>
      </p:sp>
      <p:grpSp>
        <p:nvGrpSpPr>
          <p:cNvPr id="3" name="Group 2"/>
          <p:cNvGrpSpPr/>
          <p:nvPr/>
        </p:nvGrpSpPr>
        <p:grpSpPr>
          <a:xfrm>
            <a:off x="437816" y="1409700"/>
            <a:ext cx="8226089" cy="1011188"/>
            <a:chOff x="467544" y="1409700"/>
            <a:chExt cx="8226089" cy="1011188"/>
          </a:xfrm>
        </p:grpSpPr>
        <p:sp>
          <p:nvSpPr>
            <p:cNvPr id="22" name="Rectangle 21"/>
            <p:cNvSpPr/>
            <p:nvPr>
              <p:custDataLst>
                <p:tags r:id="rId1"/>
              </p:custDataLst>
            </p:nvPr>
          </p:nvSpPr>
          <p:spPr>
            <a:xfrm>
              <a:off x="2145804" y="1412776"/>
              <a:ext cx="1499617" cy="1008112"/>
            </a:xfrm>
            <a:prstGeom prst="rect">
              <a:avLst/>
            </a:prstGeom>
            <a:solidFill>
              <a:srgbClr val="2D5A87"/>
            </a:solidFill>
            <a:ln w="25400" cap="flat" cmpd="sng" algn="ctr">
              <a:solidFill>
                <a:schemeClr val="tx1">
                  <a:lumMod val="50000"/>
                </a:schemeClr>
              </a:solidFill>
              <a:prstDash val="solid"/>
            </a:ln>
            <a:effectLst/>
          </p:spPr>
          <p:txBody>
            <a:bodyPr rtlCol="0" anchor="ctr"/>
            <a:lstStyle/>
            <a:p>
              <a:pPr lvl="0" algn="ctr">
                <a:defRPr/>
              </a:pPr>
              <a:r>
                <a:rPr lang="en-US" sz="2000" kern="0" dirty="0">
                  <a:solidFill>
                    <a:srgbClr val="F8F8F8"/>
                  </a:solidFill>
                  <a:cs typeface="Arial" pitchFamily="34" charset="0"/>
                </a:rPr>
                <a:t>1951</a:t>
              </a:r>
            </a:p>
            <a:p>
              <a:pPr lvl="0" algn="ctr">
                <a:defRPr/>
              </a:pPr>
              <a:r>
                <a:rPr lang="en-US" sz="2000" b="1" i="1" kern="0" dirty="0">
                  <a:solidFill>
                    <a:srgbClr val="F8F8F8"/>
                  </a:solidFill>
                  <a:cs typeface="Arial" pitchFamily="34" charset="0"/>
                </a:rPr>
                <a:t>Indian Act</a:t>
              </a:r>
            </a:p>
          </p:txBody>
        </p:sp>
        <p:sp>
          <p:nvSpPr>
            <p:cNvPr id="23" name="Rectangle 22"/>
            <p:cNvSpPr/>
            <p:nvPr>
              <p:custDataLst>
                <p:tags r:id="rId2"/>
              </p:custDataLst>
            </p:nvPr>
          </p:nvSpPr>
          <p:spPr>
            <a:xfrm>
              <a:off x="7194016" y="1409700"/>
              <a:ext cx="1499617" cy="1008112"/>
            </a:xfrm>
            <a:prstGeom prst="rect">
              <a:avLst/>
            </a:prstGeom>
            <a:solidFill>
              <a:srgbClr val="4775D1"/>
            </a:solidFill>
            <a:ln w="25400" cap="flat" cmpd="sng" algn="ctr">
              <a:solidFill>
                <a:schemeClr val="tx1">
                  <a:lumMod val="50000"/>
                </a:schemeClr>
              </a:solidFill>
              <a:prstDash val="solid"/>
            </a:ln>
            <a:effectLst/>
          </p:spPr>
          <p:txBody>
            <a:bodyPr rtlCol="0" anchor="ctr"/>
            <a:lstStyle/>
            <a:p>
              <a:pPr algn="ctr"/>
              <a:r>
                <a:rPr lang="en-US" sz="2000" b="1" kern="0" dirty="0">
                  <a:solidFill>
                    <a:srgbClr val="F8F8F8"/>
                  </a:solidFill>
                  <a:cs typeface="Arial" pitchFamily="34" charset="0"/>
                </a:rPr>
                <a:t>Bill </a:t>
              </a:r>
              <a:r>
                <a:rPr lang="en-US" sz="2000" b="1" kern="0" dirty="0" smtClean="0">
                  <a:solidFill>
                    <a:srgbClr val="F8F8F8"/>
                  </a:solidFill>
                  <a:cs typeface="Arial" pitchFamily="34" charset="0"/>
                </a:rPr>
                <a:t>S-3</a:t>
              </a:r>
              <a:endParaRPr lang="en-US" sz="2000" b="1" kern="0" dirty="0">
                <a:solidFill>
                  <a:srgbClr val="F8F8F8"/>
                </a:solidFill>
                <a:cs typeface="Arial" pitchFamily="34" charset="0"/>
              </a:endParaRPr>
            </a:p>
            <a:p>
              <a:pPr algn="ctr"/>
              <a:r>
                <a:rPr lang="en-US" sz="2000" kern="0" dirty="0" smtClean="0">
                  <a:solidFill>
                    <a:srgbClr val="F8F8F8"/>
                  </a:solidFill>
                  <a:cs typeface="Arial" pitchFamily="34" charset="0"/>
                </a:rPr>
                <a:t>2017</a:t>
              </a:r>
              <a:endParaRPr lang="en-US" sz="2000" kern="0" dirty="0">
                <a:solidFill>
                  <a:srgbClr val="F8F8F8"/>
                </a:solidFill>
                <a:cs typeface="Arial" pitchFamily="34" charset="0"/>
              </a:endParaRPr>
            </a:p>
          </p:txBody>
        </p:sp>
        <p:sp>
          <p:nvSpPr>
            <p:cNvPr id="24" name="Rectangle 23"/>
            <p:cNvSpPr/>
            <p:nvPr>
              <p:custDataLst>
                <p:tags r:id="rId3"/>
              </p:custDataLst>
            </p:nvPr>
          </p:nvSpPr>
          <p:spPr>
            <a:xfrm>
              <a:off x="3828691" y="1412776"/>
              <a:ext cx="1495112" cy="1008112"/>
            </a:xfrm>
            <a:prstGeom prst="rect">
              <a:avLst/>
            </a:prstGeom>
            <a:solidFill>
              <a:srgbClr val="336699"/>
            </a:solidFill>
            <a:ln w="25400" cap="flat" cmpd="sng" algn="ctr">
              <a:solidFill>
                <a:schemeClr val="tx1">
                  <a:lumMod val="50000"/>
                </a:schemeClr>
              </a:solidFill>
              <a:prstDash val="solid"/>
            </a:ln>
            <a:effectLst/>
          </p:spPr>
          <p:txBody>
            <a:bodyPr rtlCol="0" anchor="ctr"/>
            <a:lstStyle/>
            <a:p>
              <a:pPr algn="ctr"/>
              <a:r>
                <a:rPr lang="en-US" sz="2000" b="1" kern="0" dirty="0">
                  <a:solidFill>
                    <a:srgbClr val="F8F8F8"/>
                  </a:solidFill>
                  <a:cs typeface="Arial" pitchFamily="34" charset="0"/>
                </a:rPr>
                <a:t>Bill C-31</a:t>
              </a:r>
            </a:p>
            <a:p>
              <a:pPr algn="ctr"/>
              <a:r>
                <a:rPr lang="en-US" sz="2000" kern="0" dirty="0">
                  <a:solidFill>
                    <a:srgbClr val="F8F8F8"/>
                  </a:solidFill>
                  <a:cs typeface="Arial" pitchFamily="34" charset="0"/>
                </a:rPr>
                <a:t>1985</a:t>
              </a:r>
            </a:p>
          </p:txBody>
        </p:sp>
        <p:sp>
          <p:nvSpPr>
            <p:cNvPr id="25" name="Rectangle 24"/>
            <p:cNvSpPr/>
            <p:nvPr>
              <p:custDataLst>
                <p:tags r:id="rId4"/>
              </p:custDataLst>
            </p:nvPr>
          </p:nvSpPr>
          <p:spPr>
            <a:xfrm>
              <a:off x="467544" y="1409700"/>
              <a:ext cx="1499617" cy="1008112"/>
            </a:xfrm>
            <a:prstGeom prst="rect">
              <a:avLst/>
            </a:prstGeom>
            <a:solidFill>
              <a:srgbClr val="003366"/>
            </a:solidFill>
            <a:ln w="25400" cap="flat" cmpd="sng" algn="ctr">
              <a:solidFill>
                <a:schemeClr val="tx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b="1" kern="0" dirty="0">
                  <a:solidFill>
                    <a:srgbClr val="F8F8F8"/>
                  </a:solidFill>
                  <a:latin typeface="Arial"/>
                  <a:cs typeface="Arial" pitchFamily="34" charset="0"/>
                </a:rPr>
                <a:t>1869 - 1876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000" b="1" i="1" kern="0" dirty="0">
                  <a:solidFill>
                    <a:srgbClr val="F8F8F8"/>
                  </a:solidFill>
                  <a:latin typeface="Arial"/>
                  <a:cs typeface="Arial" pitchFamily="34" charset="0"/>
                </a:rPr>
                <a:t>Gradual</a:t>
              </a:r>
              <a:r>
                <a:rPr lang="en-US" sz="1000" b="1" kern="0" dirty="0">
                  <a:solidFill>
                    <a:srgbClr val="F8F8F8"/>
                  </a:solidFill>
                  <a:latin typeface="Arial"/>
                  <a:cs typeface="Arial" pitchFamily="34" charset="0"/>
                </a:rPr>
                <a:t> </a:t>
              </a:r>
              <a:r>
                <a:rPr lang="en-US" sz="1000" b="1" i="1" kern="0" dirty="0">
                  <a:solidFill>
                    <a:srgbClr val="F8F8F8"/>
                  </a:solidFill>
                  <a:latin typeface="Arial"/>
                  <a:cs typeface="Arial" pitchFamily="34" charset="0"/>
                </a:rPr>
                <a:t>Enfranchisement </a:t>
              </a:r>
              <a:r>
                <a:rPr lang="en-US" sz="1000" b="1" i="1" kern="0" dirty="0" smtClean="0">
                  <a:solidFill>
                    <a:srgbClr val="F8F8F8"/>
                  </a:solidFill>
                  <a:latin typeface="Arial"/>
                  <a:cs typeface="Arial" pitchFamily="34" charset="0"/>
                </a:rPr>
                <a:t>Act </a:t>
              </a:r>
              <a:r>
                <a:rPr lang="en-US" sz="1000" b="1" kern="0" dirty="0">
                  <a:solidFill>
                    <a:srgbClr val="F8F8F8"/>
                  </a:solidFill>
                  <a:latin typeface="Arial"/>
                  <a:cs typeface="Arial" pitchFamily="34" charset="0"/>
                </a:rPr>
                <a:t>and</a:t>
              </a:r>
              <a:r>
                <a:rPr lang="en-US" sz="1000" b="1" i="1" kern="0" dirty="0">
                  <a:solidFill>
                    <a:srgbClr val="F8F8F8"/>
                  </a:solidFill>
                  <a:latin typeface="Arial"/>
                  <a:cs typeface="Arial" pitchFamily="34" charset="0"/>
                </a:rPr>
                <a:t> </a:t>
              </a:r>
              <a:r>
                <a:rPr lang="en-US" sz="1000" b="1" kern="0" dirty="0">
                  <a:solidFill>
                    <a:srgbClr val="F8F8F8"/>
                  </a:solidFill>
                  <a:latin typeface="Arial"/>
                  <a:cs typeface="Arial" pitchFamily="34" charset="0"/>
                </a:rPr>
                <a:t>first</a:t>
              </a:r>
              <a:r>
                <a:rPr lang="en-US" sz="1000" b="1" i="1" kern="0" dirty="0">
                  <a:solidFill>
                    <a:srgbClr val="F8F8F8"/>
                  </a:solidFill>
                  <a:latin typeface="Arial"/>
                  <a:cs typeface="Arial" pitchFamily="34" charset="0"/>
                </a:rPr>
                <a:t> Indian Act</a:t>
              </a:r>
              <a:endParaRPr kumimoji="0" lang="en-US" sz="1000" b="1" i="1" u="none" strike="noStrike" kern="0" cap="none" spc="0" normalizeH="0" baseline="0" noProof="0" dirty="0">
                <a:ln>
                  <a:noFill/>
                </a:ln>
                <a:solidFill>
                  <a:srgbClr val="F8F8F8"/>
                </a:solidFill>
                <a:effectLst/>
                <a:uLnTx/>
                <a:uFillTx/>
                <a:latin typeface="Arial"/>
                <a:cs typeface="Arial" pitchFamily="34" charset="0"/>
              </a:endParaRPr>
            </a:p>
          </p:txBody>
        </p:sp>
        <p:sp>
          <p:nvSpPr>
            <p:cNvPr id="10" name="Rectangle 9"/>
            <p:cNvSpPr/>
            <p:nvPr>
              <p:custDataLst>
                <p:tags r:id="rId5"/>
              </p:custDataLst>
            </p:nvPr>
          </p:nvSpPr>
          <p:spPr>
            <a:xfrm>
              <a:off x="5503925" y="1412776"/>
              <a:ext cx="1499617" cy="1008112"/>
            </a:xfrm>
            <a:prstGeom prst="rect">
              <a:avLst/>
            </a:prstGeom>
            <a:solidFill>
              <a:srgbClr val="3366CC"/>
            </a:solidFill>
            <a:ln w="25400" cap="flat" cmpd="sng" algn="ctr">
              <a:solidFill>
                <a:schemeClr val="tx1">
                  <a:lumMod val="50000"/>
                </a:schemeClr>
              </a:solidFill>
              <a:prstDash val="solid"/>
            </a:ln>
            <a:effectLst/>
          </p:spPr>
          <p:txBody>
            <a:bodyPr rtlCol="0" anchor="ctr"/>
            <a:lstStyle/>
            <a:p>
              <a:pPr algn="ctr"/>
              <a:r>
                <a:rPr lang="en-US" sz="2000" b="1" kern="0" dirty="0">
                  <a:solidFill>
                    <a:srgbClr val="F8F8F8"/>
                  </a:solidFill>
                  <a:cs typeface="Arial" pitchFamily="34" charset="0"/>
                </a:rPr>
                <a:t>Bill C-3</a:t>
              </a:r>
            </a:p>
            <a:p>
              <a:pPr algn="ctr"/>
              <a:r>
                <a:rPr lang="en-US" sz="2000" kern="0" dirty="0">
                  <a:solidFill>
                    <a:srgbClr val="F8F8F8"/>
                  </a:solidFill>
                  <a:cs typeface="Arial" pitchFamily="34" charset="0"/>
                </a:rPr>
                <a:t>2011</a:t>
              </a:r>
            </a:p>
          </p:txBody>
        </p:sp>
      </p:grpSp>
      <p:grpSp>
        <p:nvGrpSpPr>
          <p:cNvPr id="6" name="Group 5"/>
          <p:cNvGrpSpPr/>
          <p:nvPr/>
        </p:nvGrpSpPr>
        <p:grpSpPr>
          <a:xfrm>
            <a:off x="436661" y="2492896"/>
            <a:ext cx="8236769" cy="3617982"/>
            <a:chOff x="436661" y="2630810"/>
            <a:chExt cx="8236769" cy="3617982"/>
          </a:xfrm>
        </p:grpSpPr>
        <p:sp>
          <p:nvSpPr>
            <p:cNvPr id="4" name="TextBox 3"/>
            <p:cNvSpPr txBox="1">
              <a:spLocks/>
            </p:cNvSpPr>
            <p:nvPr/>
          </p:nvSpPr>
          <p:spPr>
            <a:xfrm>
              <a:off x="436661" y="2636911"/>
              <a:ext cx="1499616" cy="3611880"/>
            </a:xfrm>
            <a:prstGeom prst="rect">
              <a:avLst/>
            </a:prstGeom>
            <a:solidFill>
              <a:srgbClr val="CDDEEF"/>
            </a:solidFill>
            <a:ln w="19050" cap="sq" cmpd="thickThin">
              <a:solidFill>
                <a:srgbClr val="000000"/>
              </a:solidFill>
              <a:round/>
            </a:ln>
            <a:effectLst/>
          </p:spPr>
          <p:txBody>
            <a:bodyPr wrap="square" rtlCol="0">
              <a:noAutofit/>
            </a:bodyPr>
            <a:lstStyle/>
            <a:p>
              <a:pPr marL="114300" lvl="0" indent="-114300">
                <a:buFont typeface="Arial" panose="020B0604020202020204" pitchFamily="34" charset="0"/>
                <a:buChar char="•"/>
              </a:pPr>
              <a:r>
                <a:rPr lang="en-US" sz="1200" dirty="0">
                  <a:solidFill>
                    <a:srgbClr val="000000"/>
                  </a:solidFill>
                  <a:latin typeface="Arial Narrow" panose="020B0606020202030204" pitchFamily="34" charset="0"/>
                </a:rPr>
                <a:t>Several forms of enfranchisement </a:t>
              </a:r>
              <a:r>
                <a:rPr lang="en-US" sz="1200" dirty="0" smtClean="0">
                  <a:solidFill>
                    <a:srgbClr val="000000"/>
                  </a:solidFill>
                  <a:latin typeface="Arial Narrow" panose="020B0606020202030204" pitchFamily="34" charset="0"/>
                </a:rPr>
                <a:t>introduced</a:t>
              </a:r>
            </a:p>
            <a:p>
              <a:pPr lvl="0"/>
              <a:endParaRPr lang="en-US" sz="1200" dirty="0">
                <a:solidFill>
                  <a:srgbClr val="000000"/>
                </a:solidFill>
                <a:latin typeface="Arial Narrow" panose="020B0606020202030204" pitchFamily="34" charset="0"/>
              </a:endParaRPr>
            </a:p>
            <a:p>
              <a:pPr marL="114300" lvl="0" indent="-114300">
                <a:buFont typeface="Arial" panose="020B0604020202020204" pitchFamily="34" charset="0"/>
                <a:buChar char="•"/>
              </a:pPr>
              <a:r>
                <a:rPr lang="en-US" sz="1200" dirty="0">
                  <a:solidFill>
                    <a:srgbClr val="000000"/>
                  </a:solidFill>
                  <a:latin typeface="Arial Narrow" panose="020B0606020202030204" pitchFamily="34" charset="0"/>
                </a:rPr>
                <a:t>Patrilineal rules of descent introduced</a:t>
              </a:r>
            </a:p>
            <a:p>
              <a:pPr marL="114300" lvl="0" indent="-114300">
                <a:buFont typeface="Arial" panose="020B0604020202020204" pitchFamily="34" charset="0"/>
                <a:buChar char="•"/>
              </a:pPr>
              <a:endParaRPr lang="en-US" sz="1200" dirty="0" smtClean="0">
                <a:solidFill>
                  <a:srgbClr val="000000"/>
                </a:solidFill>
                <a:latin typeface="Arial Narrow" panose="020B0606020202030204" pitchFamily="34" charset="0"/>
              </a:endParaRPr>
            </a:p>
            <a:p>
              <a:pPr marL="114300" lvl="0" indent="-114300">
                <a:buFont typeface="Arial" panose="020B0604020202020204" pitchFamily="34" charset="0"/>
                <a:buChar char="•"/>
              </a:pPr>
              <a:r>
                <a:rPr lang="en-US" sz="1200" dirty="0" smtClean="0">
                  <a:solidFill>
                    <a:srgbClr val="000000"/>
                  </a:solidFill>
                  <a:latin typeface="Arial Narrow" panose="020B0606020202030204" pitchFamily="34" charset="0"/>
                </a:rPr>
                <a:t>Sex-based </a:t>
              </a:r>
              <a:r>
                <a:rPr lang="en-US" sz="1200" dirty="0">
                  <a:solidFill>
                    <a:srgbClr val="000000"/>
                  </a:solidFill>
                  <a:latin typeface="Arial Narrow" panose="020B0606020202030204" pitchFamily="34" charset="0"/>
                </a:rPr>
                <a:t>discrimination </a:t>
              </a:r>
            </a:p>
            <a:p>
              <a:pPr marL="114300" lvl="0" indent="-114300">
                <a:buFont typeface="Arial" panose="020B0604020202020204" pitchFamily="34" charset="0"/>
                <a:buChar char="•"/>
              </a:pPr>
              <a:endParaRPr lang="fr-CA" sz="1200" dirty="0" smtClean="0">
                <a:solidFill>
                  <a:srgbClr val="000000"/>
                </a:solidFill>
                <a:latin typeface="Arial Narrow" panose="020B0606020202030204" pitchFamily="34" charset="0"/>
              </a:endParaRPr>
            </a:p>
            <a:p>
              <a:pPr marL="114300" lvl="0" indent="-114300">
                <a:buFont typeface="Arial" panose="020B0604020202020204" pitchFamily="34" charset="0"/>
                <a:buChar char="•"/>
              </a:pPr>
              <a:r>
                <a:rPr lang="fr-CA" sz="1200" dirty="0" smtClean="0">
                  <a:solidFill>
                    <a:srgbClr val="000000"/>
                  </a:solidFill>
                  <a:latin typeface="Arial Narrow" panose="020B0606020202030204" pitchFamily="34" charset="0"/>
                </a:rPr>
                <a:t>The </a:t>
              </a:r>
              <a:r>
                <a:rPr lang="fr-CA" sz="1200" dirty="0">
                  <a:solidFill>
                    <a:srgbClr val="000000"/>
                  </a:solidFill>
                  <a:latin typeface="Arial Narrow" panose="020B0606020202030204" pitchFamily="34" charset="0"/>
                </a:rPr>
                <a:t>term</a:t>
              </a:r>
              <a:r>
                <a:rPr lang="fr-CA" sz="1200" dirty="0">
                  <a:solidFill>
                    <a:srgbClr val="000000"/>
                  </a:solidFill>
                  <a:latin typeface="Arial Narrow" panose="020B0606020202030204" pitchFamily="34" charset="0"/>
                </a:rPr>
                <a:t> </a:t>
              </a:r>
              <a:r>
                <a:rPr lang="fr-CA" sz="1200" dirty="0" smtClean="0">
                  <a:solidFill>
                    <a:srgbClr val="000000"/>
                  </a:solidFill>
                  <a:latin typeface="Arial Narrow" panose="020B0606020202030204" pitchFamily="34" charset="0"/>
                </a:rPr>
                <a:t>‘</a:t>
              </a:r>
              <a:r>
                <a:rPr lang="fr-CA" sz="1200" dirty="0">
                  <a:solidFill>
                    <a:srgbClr val="000000"/>
                  </a:solidFill>
                  <a:latin typeface="Arial Narrow" panose="020B0606020202030204" pitchFamily="34" charset="0"/>
                </a:rPr>
                <a:t>Indian</a:t>
              </a:r>
              <a:r>
                <a:rPr lang="fr-CA" sz="1200" dirty="0">
                  <a:solidFill>
                    <a:srgbClr val="000000"/>
                  </a:solidFill>
                  <a:latin typeface="Arial Narrow" panose="020B0606020202030204" pitchFamily="34" charset="0"/>
                </a:rPr>
                <a:t>’ </a:t>
              </a:r>
              <a:r>
                <a:rPr lang="fr-CA" sz="1200" dirty="0">
                  <a:solidFill>
                    <a:srgbClr val="000000"/>
                  </a:solidFill>
                  <a:latin typeface="Arial Narrow" panose="020B0606020202030204" pitchFamily="34" charset="0"/>
                </a:rPr>
                <a:t>was</a:t>
              </a:r>
              <a:r>
                <a:rPr lang="fr-CA" sz="1200" dirty="0">
                  <a:solidFill>
                    <a:srgbClr val="000000"/>
                  </a:solidFill>
                  <a:latin typeface="Arial Narrow" panose="020B0606020202030204" pitchFamily="34" charset="0"/>
                </a:rPr>
                <a:t> </a:t>
              </a:r>
              <a:r>
                <a:rPr lang="fr-CA" sz="1200" dirty="0">
                  <a:solidFill>
                    <a:srgbClr val="000000"/>
                  </a:solidFill>
                  <a:latin typeface="Arial Narrow" panose="020B0606020202030204" pitchFamily="34" charset="0"/>
                </a:rPr>
                <a:t>defined</a:t>
              </a:r>
              <a:endParaRPr lang="en-US" sz="1200" dirty="0">
                <a:solidFill>
                  <a:srgbClr val="000000"/>
                </a:solidFill>
                <a:latin typeface="Arial Narrow" panose="020B0606020202030204" pitchFamily="34" charset="0"/>
              </a:endParaRPr>
            </a:p>
          </p:txBody>
        </p:sp>
        <p:sp>
          <p:nvSpPr>
            <p:cNvPr id="13" name="TextBox 12"/>
            <p:cNvSpPr txBox="1"/>
            <p:nvPr/>
          </p:nvSpPr>
          <p:spPr>
            <a:xfrm>
              <a:off x="2106563" y="2630810"/>
              <a:ext cx="1509130" cy="3611880"/>
            </a:xfrm>
            <a:prstGeom prst="rect">
              <a:avLst/>
            </a:prstGeom>
            <a:solidFill>
              <a:srgbClr val="CDDEEF"/>
            </a:solidFill>
            <a:ln w="19050">
              <a:solidFill>
                <a:srgbClr val="000000"/>
              </a:solidFill>
            </a:ln>
          </p:spPr>
          <p:txBody>
            <a:bodyPr wrap="square" rtlCol="0">
              <a:noAutofit/>
            </a:bodyPr>
            <a:lstStyle/>
            <a:p>
              <a:pPr marL="114300" lvl="0" indent="-114300">
                <a:buFont typeface="Arial" panose="020B0604020202020204" pitchFamily="34" charset="0"/>
                <a:buChar char="•"/>
              </a:pPr>
              <a:r>
                <a:rPr lang="en-US" sz="1200" dirty="0">
                  <a:solidFill>
                    <a:srgbClr val="000000"/>
                  </a:solidFill>
                  <a:latin typeface="Arial Narrow" panose="020B0606020202030204" pitchFamily="34" charset="0"/>
                </a:rPr>
                <a:t>Creation of the Indian Registrar and the Indian Register</a:t>
              </a:r>
            </a:p>
            <a:p>
              <a:pPr marL="114300" lvl="0" indent="-114300">
                <a:buFont typeface="Arial" panose="020B0604020202020204" pitchFamily="34" charset="0"/>
                <a:buChar char="•"/>
              </a:pPr>
              <a:endParaRPr lang="en-US" sz="1200" dirty="0" smtClean="0">
                <a:solidFill>
                  <a:srgbClr val="000000"/>
                </a:solidFill>
                <a:latin typeface="Arial Narrow" panose="020B0606020202030204" pitchFamily="34" charset="0"/>
              </a:endParaRPr>
            </a:p>
            <a:p>
              <a:pPr marL="114300" lvl="0" indent="-114300">
                <a:buFont typeface="Arial" panose="020B0604020202020204" pitchFamily="34" charset="0"/>
                <a:buChar char="•"/>
              </a:pPr>
              <a:r>
                <a:rPr lang="en-US" sz="1200" dirty="0" smtClean="0">
                  <a:solidFill>
                    <a:srgbClr val="000000"/>
                  </a:solidFill>
                  <a:latin typeface="Arial Narrow" panose="020B0606020202030204" pitchFamily="34" charset="0"/>
                </a:rPr>
                <a:t>From </a:t>
              </a:r>
              <a:r>
                <a:rPr lang="en-US" sz="1200" dirty="0">
                  <a:solidFill>
                    <a:srgbClr val="000000"/>
                  </a:solidFill>
                  <a:latin typeface="Arial Narrow" panose="020B0606020202030204" pitchFamily="34" charset="0"/>
                </a:rPr>
                <a:t>band list to central </a:t>
              </a:r>
              <a:r>
                <a:rPr lang="en-US" sz="1200" dirty="0" smtClean="0">
                  <a:solidFill>
                    <a:srgbClr val="000000"/>
                  </a:solidFill>
                  <a:latin typeface="Arial Narrow" panose="020B0606020202030204" pitchFamily="34" charset="0"/>
                </a:rPr>
                <a:t>register and management by the federal government</a:t>
              </a:r>
              <a:endParaRPr lang="en-US" sz="1200" dirty="0">
                <a:solidFill>
                  <a:srgbClr val="000000"/>
                </a:solidFill>
                <a:latin typeface="Arial Narrow" panose="020B0606020202030204" pitchFamily="34" charset="0"/>
              </a:endParaRPr>
            </a:p>
          </p:txBody>
        </p:sp>
        <p:sp>
          <p:nvSpPr>
            <p:cNvPr id="14" name="TextBox 13"/>
            <p:cNvSpPr txBox="1"/>
            <p:nvPr/>
          </p:nvSpPr>
          <p:spPr>
            <a:xfrm>
              <a:off x="3794458" y="2636912"/>
              <a:ext cx="1499617" cy="3611880"/>
            </a:xfrm>
            <a:prstGeom prst="rect">
              <a:avLst/>
            </a:prstGeom>
            <a:solidFill>
              <a:srgbClr val="CDDEEF"/>
            </a:solidFill>
            <a:ln w="19050">
              <a:solidFill>
                <a:srgbClr val="000000"/>
              </a:solidFill>
            </a:ln>
          </p:spPr>
          <p:txBody>
            <a:bodyPr wrap="square" rtlCol="0">
              <a:noAutofit/>
            </a:bodyPr>
            <a:lstStyle/>
            <a:p>
              <a:pPr marL="114300" lvl="0" indent="-114300">
                <a:spcAft>
                  <a:spcPts val="400"/>
                </a:spcAft>
                <a:buFont typeface="Arial" panose="020B0604020202020204" pitchFamily="34" charset="0"/>
                <a:buChar char="•"/>
              </a:pPr>
              <a:r>
                <a:rPr lang="en-US" sz="1200" dirty="0">
                  <a:solidFill>
                    <a:srgbClr val="000000"/>
                  </a:solidFill>
                  <a:latin typeface="Arial Narrow" panose="020B0606020202030204" pitchFamily="34" charset="0"/>
                </a:rPr>
                <a:t>Reinstatement of women who married out and their children </a:t>
              </a:r>
            </a:p>
            <a:p>
              <a:pPr marL="114300" lvl="0" indent="-114300">
                <a:spcAft>
                  <a:spcPts val="400"/>
                </a:spcAft>
                <a:buFont typeface="Arial" panose="020B0604020202020204" pitchFamily="34" charset="0"/>
                <a:buChar char="•"/>
              </a:pPr>
              <a:r>
                <a:rPr lang="en-US" sz="1200" dirty="0" smtClean="0">
                  <a:solidFill>
                    <a:srgbClr val="000000"/>
                  </a:solidFill>
                  <a:latin typeface="Arial Narrow" panose="020B0606020202030204" pitchFamily="34" charset="0"/>
                </a:rPr>
                <a:t>Acquiring </a:t>
              </a:r>
              <a:r>
                <a:rPr lang="en-US" sz="1200" dirty="0">
                  <a:solidFill>
                    <a:srgbClr val="000000"/>
                  </a:solidFill>
                  <a:latin typeface="Arial Narrow" panose="020B0606020202030204" pitchFamily="34" charset="0"/>
                </a:rPr>
                <a:t>status through marriage stopped</a:t>
              </a:r>
            </a:p>
            <a:p>
              <a:pPr marL="114300" lvl="0" indent="-114300">
                <a:spcAft>
                  <a:spcPts val="400"/>
                </a:spcAft>
                <a:buFont typeface="Arial" panose="020B0604020202020204" pitchFamily="34" charset="0"/>
                <a:buChar char="•"/>
              </a:pPr>
              <a:r>
                <a:rPr lang="en-US" sz="1200" dirty="0" smtClean="0">
                  <a:solidFill>
                    <a:srgbClr val="000000"/>
                  </a:solidFill>
                  <a:latin typeface="Arial Narrow" panose="020B0606020202030204" pitchFamily="34" charset="0"/>
                </a:rPr>
                <a:t>Acquired </a:t>
              </a:r>
              <a:r>
                <a:rPr lang="en-US" sz="1200" dirty="0">
                  <a:solidFill>
                    <a:srgbClr val="000000"/>
                  </a:solidFill>
                  <a:latin typeface="Arial Narrow" panose="020B0606020202030204" pitchFamily="34" charset="0"/>
                </a:rPr>
                <a:t>rights protected</a:t>
              </a:r>
            </a:p>
            <a:p>
              <a:pPr marL="114300" lvl="0" indent="-114300">
                <a:spcAft>
                  <a:spcPts val="400"/>
                </a:spcAft>
                <a:buFont typeface="Arial" panose="020B0604020202020204" pitchFamily="34" charset="0"/>
                <a:buChar char="•"/>
              </a:pPr>
              <a:r>
                <a:rPr lang="en-US" sz="1200" dirty="0" smtClean="0">
                  <a:solidFill>
                    <a:srgbClr val="000000"/>
                  </a:solidFill>
                  <a:latin typeface="Arial Narrow" panose="020B0606020202030204" pitchFamily="34" charset="0"/>
                </a:rPr>
                <a:t>Enfranchisement </a:t>
              </a:r>
              <a:r>
                <a:rPr lang="en-US" sz="1200" dirty="0">
                  <a:solidFill>
                    <a:srgbClr val="000000"/>
                  </a:solidFill>
                  <a:latin typeface="Arial Narrow" panose="020B0606020202030204" pitchFamily="34" charset="0"/>
                </a:rPr>
                <a:t>abolished</a:t>
              </a:r>
            </a:p>
            <a:p>
              <a:pPr marL="114300" lvl="0" indent="-114300">
                <a:spcAft>
                  <a:spcPts val="400"/>
                </a:spcAft>
                <a:buFont typeface="Arial" panose="020B0604020202020204" pitchFamily="34" charset="0"/>
                <a:buChar char="•"/>
              </a:pPr>
              <a:r>
                <a:rPr lang="en-US" sz="1200" dirty="0" smtClean="0">
                  <a:solidFill>
                    <a:srgbClr val="000000"/>
                  </a:solidFill>
                  <a:latin typeface="Arial Narrow" panose="020B0606020202030204" pitchFamily="34" charset="0"/>
                </a:rPr>
                <a:t>Creation of ss.6(1</a:t>
              </a:r>
              <a:r>
                <a:rPr lang="en-US" sz="1200" dirty="0">
                  <a:solidFill>
                    <a:srgbClr val="000000"/>
                  </a:solidFill>
                  <a:latin typeface="Arial Narrow" panose="020B0606020202030204" pitchFamily="34" charset="0"/>
                </a:rPr>
                <a:t>) and 6(2</a:t>
              </a:r>
              <a:r>
                <a:rPr lang="en-US" sz="1200" dirty="0" smtClean="0">
                  <a:solidFill>
                    <a:srgbClr val="000000"/>
                  </a:solidFill>
                  <a:latin typeface="Arial Narrow" panose="020B0606020202030204" pitchFamily="34" charset="0"/>
                </a:rPr>
                <a:t>)</a:t>
              </a:r>
            </a:p>
            <a:p>
              <a:pPr marL="114300" lvl="0" indent="-114300">
                <a:spcAft>
                  <a:spcPts val="400"/>
                </a:spcAft>
                <a:buFont typeface="Arial" panose="020B0604020202020204" pitchFamily="34" charset="0"/>
                <a:buChar char="•"/>
              </a:pPr>
              <a:r>
                <a:rPr lang="en-US" sz="1200" dirty="0" smtClean="0">
                  <a:solidFill>
                    <a:srgbClr val="000000"/>
                  </a:solidFill>
                  <a:latin typeface="Arial Narrow" panose="020B0606020202030204" pitchFamily="34" charset="0"/>
                </a:rPr>
                <a:t>Second generation cut-off</a:t>
              </a:r>
            </a:p>
            <a:p>
              <a:pPr marL="114300" lvl="0" indent="-114300">
                <a:spcAft>
                  <a:spcPts val="400"/>
                </a:spcAft>
                <a:buFont typeface="Arial" panose="020B0604020202020204" pitchFamily="34" charset="0"/>
                <a:buChar char="•"/>
              </a:pPr>
              <a:r>
                <a:rPr lang="en-US" sz="1200" dirty="0" smtClean="0">
                  <a:solidFill>
                    <a:srgbClr val="000000"/>
                  </a:solidFill>
                  <a:latin typeface="Arial Narrow" panose="020B0606020202030204" pitchFamily="34" charset="0"/>
                </a:rPr>
                <a:t>Section </a:t>
              </a:r>
              <a:r>
                <a:rPr lang="en-US" sz="1200" dirty="0">
                  <a:solidFill>
                    <a:srgbClr val="000000"/>
                  </a:solidFill>
                  <a:latin typeface="Arial Narrow" panose="020B0606020202030204" pitchFamily="34" charset="0"/>
                </a:rPr>
                <a:t>10 and section 11</a:t>
              </a:r>
            </a:p>
            <a:p>
              <a:pPr marL="114300" lvl="0" indent="-114300">
                <a:spcAft>
                  <a:spcPts val="400"/>
                </a:spcAft>
                <a:buFont typeface="Arial" panose="020B0604020202020204" pitchFamily="34" charset="0"/>
                <a:buChar char="•"/>
              </a:pPr>
              <a:r>
                <a:rPr lang="en-US" sz="1200" dirty="0" smtClean="0">
                  <a:solidFill>
                    <a:srgbClr val="000000"/>
                  </a:solidFill>
                  <a:latin typeface="Arial Narrow" panose="020B0606020202030204" pitchFamily="34" charset="0"/>
                </a:rPr>
                <a:t>174,000 </a:t>
              </a:r>
              <a:r>
                <a:rPr lang="en-US" sz="1200" dirty="0">
                  <a:solidFill>
                    <a:srgbClr val="000000"/>
                  </a:solidFill>
                  <a:latin typeface="Arial Narrow" panose="020B0606020202030204" pitchFamily="34" charset="0"/>
                </a:rPr>
                <a:t>registered</a:t>
              </a:r>
            </a:p>
          </p:txBody>
        </p:sp>
        <p:sp>
          <p:nvSpPr>
            <p:cNvPr id="15" name="TextBox 14"/>
            <p:cNvSpPr txBox="1"/>
            <p:nvPr/>
          </p:nvSpPr>
          <p:spPr>
            <a:xfrm>
              <a:off x="5474196" y="2636912"/>
              <a:ext cx="1499617" cy="3611880"/>
            </a:xfrm>
            <a:prstGeom prst="rect">
              <a:avLst/>
            </a:prstGeom>
            <a:solidFill>
              <a:srgbClr val="CDDEEF"/>
            </a:solidFill>
            <a:ln w="19050">
              <a:solidFill>
                <a:srgbClr val="000000"/>
              </a:solidFill>
            </a:ln>
          </p:spPr>
          <p:txBody>
            <a:bodyPr wrap="square" rtlCol="0">
              <a:noAutofit/>
            </a:bodyPr>
            <a:lstStyle/>
            <a:p>
              <a:pPr marL="114300" lvl="0" indent="-114300">
                <a:buFont typeface="Arial" panose="020B0604020202020204" pitchFamily="34" charset="0"/>
                <a:buChar char="•"/>
              </a:pPr>
              <a:r>
                <a:rPr lang="en-US" sz="1200" dirty="0">
                  <a:solidFill>
                    <a:srgbClr val="000000"/>
                  </a:solidFill>
                  <a:latin typeface="Arial Narrow" panose="020B0606020202030204" pitchFamily="34" charset="0"/>
                </a:rPr>
                <a:t>Additional generation </a:t>
              </a:r>
              <a:r>
                <a:rPr lang="en-US" sz="1200" dirty="0" smtClean="0">
                  <a:solidFill>
                    <a:srgbClr val="000000"/>
                  </a:solidFill>
                  <a:latin typeface="Arial Narrow" panose="020B0606020202030204" pitchFamily="34" charset="0"/>
                </a:rPr>
                <a:t>descendants </a:t>
              </a:r>
              <a:r>
                <a:rPr lang="en-US" sz="1200" dirty="0">
                  <a:solidFill>
                    <a:srgbClr val="000000"/>
                  </a:solidFill>
                  <a:latin typeface="Arial Narrow" panose="020B0606020202030204" pitchFamily="34" charset="0"/>
                </a:rPr>
                <a:t>of women who were </a:t>
              </a:r>
              <a:r>
                <a:rPr lang="en-US" sz="1200" dirty="0" smtClean="0">
                  <a:solidFill>
                    <a:srgbClr val="000000"/>
                  </a:solidFill>
                  <a:latin typeface="Arial Narrow" panose="020B0606020202030204" pitchFamily="34" charset="0"/>
                </a:rPr>
                <a:t>married non-Indian men </a:t>
              </a:r>
              <a:r>
                <a:rPr lang="en-US" sz="1200" dirty="0">
                  <a:solidFill>
                    <a:srgbClr val="000000"/>
                  </a:solidFill>
                  <a:latin typeface="Arial Narrow" panose="020B0606020202030204" pitchFamily="34" charset="0"/>
                </a:rPr>
                <a:t>became entitled</a:t>
              </a:r>
            </a:p>
            <a:p>
              <a:pPr marL="114300" lvl="0" indent="-114300">
                <a:buFont typeface="Arial" panose="020B0604020202020204" pitchFamily="34" charset="0"/>
                <a:buChar char="•"/>
              </a:pPr>
              <a:endParaRPr lang="en-US" sz="1200" dirty="0" smtClean="0">
                <a:solidFill>
                  <a:srgbClr val="000000"/>
                </a:solidFill>
                <a:latin typeface="Arial Narrow" panose="020B0606020202030204" pitchFamily="34" charset="0"/>
              </a:endParaRPr>
            </a:p>
            <a:p>
              <a:pPr marL="114300" lvl="0" indent="-114300">
                <a:buFont typeface="Arial" panose="020B0604020202020204" pitchFamily="34" charset="0"/>
                <a:buChar char="•"/>
              </a:pPr>
              <a:r>
                <a:rPr lang="en-US" sz="1200" dirty="0" smtClean="0">
                  <a:solidFill>
                    <a:srgbClr val="000000"/>
                  </a:solidFill>
                  <a:latin typeface="Arial Narrow" panose="020B0606020202030204" pitchFamily="34" charset="0"/>
                </a:rPr>
                <a:t>Introduction </a:t>
              </a:r>
              <a:r>
                <a:rPr lang="en-US" sz="1200" dirty="0">
                  <a:solidFill>
                    <a:srgbClr val="000000"/>
                  </a:solidFill>
                  <a:latin typeface="Arial Narrow" panose="020B0606020202030204" pitchFamily="34" charset="0"/>
                </a:rPr>
                <a:t>of the 1951 cut-off </a:t>
              </a:r>
            </a:p>
            <a:p>
              <a:pPr marL="114300" lvl="0" indent="-114300">
                <a:buFont typeface="Arial" panose="020B0604020202020204" pitchFamily="34" charset="0"/>
                <a:buChar char="•"/>
              </a:pPr>
              <a:endParaRPr lang="en-US" sz="1200" dirty="0" smtClean="0">
                <a:solidFill>
                  <a:srgbClr val="000000"/>
                </a:solidFill>
                <a:latin typeface="Arial Narrow" panose="020B0606020202030204" pitchFamily="34" charset="0"/>
              </a:endParaRPr>
            </a:p>
            <a:p>
              <a:pPr marL="114300" lvl="0" indent="-114300">
                <a:buFont typeface="Arial" panose="020B0604020202020204" pitchFamily="34" charset="0"/>
                <a:buChar char="•"/>
              </a:pPr>
              <a:r>
                <a:rPr lang="en-US" sz="1200" dirty="0" smtClean="0">
                  <a:solidFill>
                    <a:srgbClr val="000000"/>
                  </a:solidFill>
                  <a:latin typeface="Arial Narrow" panose="020B0606020202030204" pitchFamily="34" charset="0"/>
                </a:rPr>
                <a:t>37,000 </a:t>
              </a:r>
              <a:r>
                <a:rPr lang="en-US" sz="1200" dirty="0">
                  <a:solidFill>
                    <a:srgbClr val="000000"/>
                  </a:solidFill>
                  <a:latin typeface="Arial Narrow" panose="020B0606020202030204" pitchFamily="34" charset="0"/>
                </a:rPr>
                <a:t>registered</a:t>
              </a:r>
            </a:p>
          </p:txBody>
        </p:sp>
        <p:sp>
          <p:nvSpPr>
            <p:cNvPr id="16" name="TextBox 15"/>
            <p:cNvSpPr txBox="1"/>
            <p:nvPr/>
          </p:nvSpPr>
          <p:spPr>
            <a:xfrm>
              <a:off x="7173813" y="2636912"/>
              <a:ext cx="1499617" cy="3611880"/>
            </a:xfrm>
            <a:prstGeom prst="rect">
              <a:avLst/>
            </a:prstGeom>
            <a:solidFill>
              <a:srgbClr val="CDDEEF"/>
            </a:solidFill>
            <a:ln w="19050">
              <a:solidFill>
                <a:srgbClr val="000000"/>
              </a:solidFill>
            </a:ln>
          </p:spPr>
          <p:txBody>
            <a:bodyPr wrap="square" rtlCol="0">
              <a:noAutofit/>
            </a:bodyPr>
            <a:lstStyle/>
            <a:p>
              <a:r>
                <a:rPr lang="en-US" sz="1200" u="sng" dirty="0">
                  <a:solidFill>
                    <a:srgbClr val="000000"/>
                  </a:solidFill>
                  <a:latin typeface="Arial Narrow" panose="020B0606020202030204" pitchFamily="34" charset="0"/>
                </a:rPr>
                <a:t>I</a:t>
              </a:r>
              <a:r>
                <a:rPr lang="en-US" sz="1200" u="sng" dirty="0" smtClean="0">
                  <a:solidFill>
                    <a:srgbClr val="000000"/>
                  </a:solidFill>
                  <a:latin typeface="Arial Narrow" panose="020B0606020202030204" pitchFamily="34" charset="0"/>
                </a:rPr>
                <a:t>mmediate </a:t>
              </a:r>
              <a:r>
                <a:rPr lang="en-US" sz="1200" u="sng" dirty="0">
                  <a:solidFill>
                    <a:srgbClr val="000000"/>
                  </a:solidFill>
                  <a:latin typeface="Arial Narrow" panose="020B0606020202030204" pitchFamily="34" charset="0"/>
                </a:rPr>
                <a:t>changes: </a:t>
              </a:r>
              <a:endParaRPr lang="en-US" sz="1200" u="sng" dirty="0" smtClean="0">
                <a:solidFill>
                  <a:srgbClr val="000000"/>
                </a:solidFill>
                <a:latin typeface="Arial Narrow" panose="020B0606020202030204" pitchFamily="34" charset="0"/>
              </a:endParaRPr>
            </a:p>
            <a:p>
              <a:pPr marL="114300" indent="-114300">
                <a:buFont typeface="Arial" panose="020B0604020202020204" pitchFamily="34" charset="0"/>
                <a:buChar char="•"/>
              </a:pPr>
              <a:r>
                <a:rPr lang="en-US" sz="1200" dirty="0" smtClean="0">
                  <a:solidFill>
                    <a:srgbClr val="000000"/>
                  </a:solidFill>
                  <a:latin typeface="Arial Narrow" panose="020B0606020202030204" pitchFamily="34" charset="0"/>
                </a:rPr>
                <a:t>In force </a:t>
              </a:r>
              <a:r>
                <a:rPr lang="en-US" sz="1200" dirty="0">
                  <a:solidFill>
                    <a:srgbClr val="000000"/>
                  </a:solidFill>
                  <a:latin typeface="Arial Narrow" panose="020B0606020202030204" pitchFamily="34" charset="0"/>
                </a:rPr>
                <a:t>on December  22, </a:t>
              </a:r>
              <a:r>
                <a:rPr lang="en-US" sz="1200" dirty="0" smtClean="0">
                  <a:solidFill>
                    <a:srgbClr val="000000"/>
                  </a:solidFill>
                  <a:latin typeface="Arial Narrow" panose="020B0606020202030204" pitchFamily="34" charset="0"/>
                </a:rPr>
                <a:t>2017</a:t>
              </a:r>
            </a:p>
            <a:p>
              <a:pPr marL="114300" indent="-114300">
                <a:buFont typeface="Arial" panose="020B0604020202020204" pitchFamily="34" charset="0"/>
                <a:buChar char="•"/>
              </a:pPr>
              <a:r>
                <a:rPr lang="en-US" sz="1200" i="1" dirty="0" smtClean="0">
                  <a:solidFill>
                    <a:srgbClr val="000000"/>
                  </a:solidFill>
                  <a:latin typeface="Arial Narrow" panose="020B0606020202030204" pitchFamily="34" charset="0"/>
                </a:rPr>
                <a:t>Descheneaux </a:t>
              </a:r>
              <a:r>
                <a:rPr lang="en-US" sz="1200" dirty="0" smtClean="0">
                  <a:solidFill>
                    <a:srgbClr val="000000"/>
                  </a:solidFill>
                  <a:latin typeface="Arial Narrow" panose="020B0606020202030204" pitchFamily="34" charset="0"/>
                </a:rPr>
                <a:t>case: </a:t>
              </a:r>
            </a:p>
            <a:p>
              <a:pPr marL="228600" lvl="1" indent="-114300">
                <a:buFont typeface="Arial" panose="020B0604020202020204" pitchFamily="34" charset="0"/>
                <a:buChar char="•"/>
              </a:pPr>
              <a:r>
                <a:rPr lang="en-US" sz="1100" dirty="0" smtClean="0">
                  <a:solidFill>
                    <a:srgbClr val="000000"/>
                  </a:solidFill>
                  <a:latin typeface="Arial Narrow" panose="020B0606020202030204" pitchFamily="34" charset="0"/>
                </a:rPr>
                <a:t>Cousins </a:t>
              </a:r>
              <a:r>
                <a:rPr lang="en-US" sz="1100" dirty="0">
                  <a:solidFill>
                    <a:srgbClr val="000000"/>
                  </a:solidFill>
                  <a:latin typeface="Arial Narrow" panose="020B0606020202030204" pitchFamily="34" charset="0"/>
                </a:rPr>
                <a:t>Issue </a:t>
              </a:r>
              <a:endParaRPr lang="en-US" sz="1100" dirty="0" smtClean="0">
                <a:solidFill>
                  <a:srgbClr val="000000"/>
                </a:solidFill>
                <a:latin typeface="Arial Narrow" panose="020B0606020202030204" pitchFamily="34" charset="0"/>
              </a:endParaRPr>
            </a:p>
            <a:p>
              <a:pPr marL="228600" lvl="1" indent="-114300">
                <a:buFont typeface="Arial" panose="020B0604020202020204" pitchFamily="34" charset="0"/>
                <a:buChar char="•"/>
              </a:pPr>
              <a:r>
                <a:rPr lang="en-US" sz="1100" dirty="0" smtClean="0">
                  <a:solidFill>
                    <a:srgbClr val="000000"/>
                  </a:solidFill>
                  <a:latin typeface="Arial Narrow" panose="020B0606020202030204" pitchFamily="34" charset="0"/>
                </a:rPr>
                <a:t>Siblings </a:t>
              </a:r>
              <a:r>
                <a:rPr lang="en-US" sz="1100" dirty="0">
                  <a:solidFill>
                    <a:srgbClr val="000000"/>
                  </a:solidFill>
                  <a:latin typeface="Arial Narrow" panose="020B0606020202030204" pitchFamily="34" charset="0"/>
                </a:rPr>
                <a:t>Issue</a:t>
              </a:r>
            </a:p>
            <a:p>
              <a:pPr marL="228600" lvl="1" indent="-114300">
                <a:buFont typeface="Arial" panose="020B0604020202020204" pitchFamily="34" charset="0"/>
                <a:buChar char="•"/>
              </a:pPr>
              <a:r>
                <a:rPr lang="en-US" sz="1100" dirty="0">
                  <a:solidFill>
                    <a:srgbClr val="000000"/>
                  </a:solidFill>
                  <a:latin typeface="Arial Narrow" panose="020B0606020202030204" pitchFamily="34" charset="0"/>
                </a:rPr>
                <a:t>Omitted Minors Issue</a:t>
              </a:r>
            </a:p>
            <a:p>
              <a:pPr marL="228600" lvl="1" indent="-114300">
                <a:buFont typeface="Arial" panose="020B0604020202020204" pitchFamily="34" charset="0"/>
                <a:buChar char="•"/>
              </a:pPr>
              <a:r>
                <a:rPr lang="en-US" sz="1100" dirty="0" smtClean="0">
                  <a:solidFill>
                    <a:srgbClr val="000000"/>
                  </a:solidFill>
                  <a:latin typeface="Arial Narrow" panose="020B0606020202030204" pitchFamily="34" charset="0"/>
                </a:rPr>
                <a:t>Unknown </a:t>
              </a:r>
              <a:r>
                <a:rPr lang="en-US" sz="1100" dirty="0">
                  <a:solidFill>
                    <a:srgbClr val="000000"/>
                  </a:solidFill>
                  <a:latin typeface="Arial Narrow" panose="020B0606020202030204" pitchFamily="34" charset="0"/>
                </a:rPr>
                <a:t>or Unstated Parentage</a:t>
              </a:r>
            </a:p>
            <a:p>
              <a:endParaRPr lang="en-US" sz="600" dirty="0">
                <a:solidFill>
                  <a:srgbClr val="000000"/>
                </a:solidFill>
                <a:latin typeface="Arial Narrow" panose="020B0606020202030204" pitchFamily="34" charset="0"/>
              </a:endParaRPr>
            </a:p>
            <a:p>
              <a:r>
                <a:rPr lang="en-US" sz="1200" u="sng" dirty="0">
                  <a:solidFill>
                    <a:srgbClr val="000000"/>
                  </a:solidFill>
                  <a:latin typeface="Arial Narrow" panose="020B0606020202030204" pitchFamily="34" charset="0"/>
                </a:rPr>
                <a:t>D</a:t>
              </a:r>
              <a:r>
                <a:rPr lang="en-US" sz="1200" u="sng" dirty="0" smtClean="0">
                  <a:solidFill>
                    <a:srgbClr val="000000"/>
                  </a:solidFill>
                  <a:latin typeface="Arial Narrow" panose="020B0606020202030204" pitchFamily="34" charset="0"/>
                </a:rPr>
                <a:t>elayed changes:</a:t>
              </a:r>
              <a:endParaRPr lang="en-US" sz="1200" u="sng" dirty="0">
                <a:solidFill>
                  <a:srgbClr val="000000"/>
                </a:solidFill>
                <a:latin typeface="Arial Narrow" panose="020B0606020202030204" pitchFamily="34" charset="0"/>
              </a:endParaRPr>
            </a:p>
            <a:p>
              <a:pPr marL="114300" indent="-114300">
                <a:buFont typeface="Arial" panose="020B0604020202020204" pitchFamily="34" charset="0"/>
                <a:buChar char="•"/>
                <a:tabLst>
                  <a:tab pos="114300" algn="l"/>
                </a:tabLst>
              </a:pPr>
              <a:r>
                <a:rPr lang="en-US" sz="1200" dirty="0" smtClean="0">
                  <a:solidFill>
                    <a:srgbClr val="000000"/>
                  </a:solidFill>
                  <a:latin typeface="Arial Narrow" panose="020B0606020202030204" pitchFamily="34" charset="0"/>
                </a:rPr>
                <a:t>Removal </a:t>
              </a:r>
              <a:r>
                <a:rPr lang="en-US" sz="1200" dirty="0">
                  <a:solidFill>
                    <a:srgbClr val="000000"/>
                  </a:solidFill>
                  <a:latin typeface="Arial Narrow" panose="020B0606020202030204" pitchFamily="34" charset="0"/>
                </a:rPr>
                <a:t>of the 1951 cut-off</a:t>
              </a:r>
            </a:p>
            <a:p>
              <a:endParaRPr lang="en-US" sz="600" dirty="0">
                <a:solidFill>
                  <a:srgbClr val="000000"/>
                </a:solidFill>
                <a:latin typeface="Arial Narrow" panose="020B0606020202030204" pitchFamily="34" charset="0"/>
              </a:endParaRPr>
            </a:p>
            <a:p>
              <a:r>
                <a:rPr lang="en-US" sz="1200" u="sng" dirty="0">
                  <a:solidFill>
                    <a:srgbClr val="000000"/>
                  </a:solidFill>
                  <a:latin typeface="Arial Narrow" panose="020B0606020202030204" pitchFamily="34" charset="0"/>
                </a:rPr>
                <a:t>Other Obligations:</a:t>
              </a:r>
            </a:p>
            <a:p>
              <a:pPr marL="114300" indent="-114300">
                <a:buFont typeface="Arial" panose="020B0604020202020204" pitchFamily="34" charset="0"/>
                <a:buChar char="•"/>
                <a:tabLst>
                  <a:tab pos="114300" algn="l"/>
                </a:tabLst>
              </a:pPr>
              <a:r>
                <a:rPr lang="en-US" sz="1200" dirty="0" smtClean="0">
                  <a:solidFill>
                    <a:srgbClr val="000000"/>
                  </a:solidFill>
                  <a:latin typeface="Arial Narrow" panose="020B0606020202030204" pitchFamily="34" charset="0"/>
                </a:rPr>
                <a:t>Consultation </a:t>
              </a:r>
            </a:p>
            <a:p>
              <a:pPr marL="114300" indent="-114300">
                <a:buFont typeface="Arial" panose="020B0604020202020204" pitchFamily="34" charset="0"/>
                <a:buChar char="•"/>
                <a:tabLst>
                  <a:tab pos="114300" algn="l"/>
                </a:tabLst>
              </a:pPr>
              <a:r>
                <a:rPr lang="en-US" sz="1200" dirty="0" smtClean="0">
                  <a:solidFill>
                    <a:srgbClr val="000000"/>
                  </a:solidFill>
                  <a:latin typeface="Arial Narrow" panose="020B0606020202030204" pitchFamily="34" charset="0"/>
                </a:rPr>
                <a:t>Report to Parliament - </a:t>
              </a:r>
              <a:r>
                <a:rPr lang="en-US" sz="1200" dirty="0">
                  <a:solidFill>
                    <a:srgbClr val="000000"/>
                  </a:solidFill>
                  <a:latin typeface="Arial Narrow" panose="020B0606020202030204" pitchFamily="34" charset="0"/>
                </a:rPr>
                <a:t>June 12, 2019</a:t>
              </a:r>
            </a:p>
          </p:txBody>
        </p:sp>
      </p:gr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8" name="Slide Number Placeholder 7"/>
          <p:cNvSpPr>
            <a:spLocks noGrp="1"/>
          </p:cNvSpPr>
          <p:nvPr>
            <p:ph type="sldNum" sz="quarter" idx="12"/>
          </p:nvPr>
        </p:nvSpPr>
        <p:spPr/>
        <p:txBody>
          <a:bodyPr/>
          <a:lstStyle/>
          <a:p>
            <a:fld id="{7AE73CCB-3F82-4B92-B008-F0F843D20043}" type="slidenum">
              <a:rPr lang="en-CA" smtClean="0"/>
              <a:t>17</a:t>
            </a:fld>
            <a:endParaRPr lang="en-CA" dirty="0"/>
          </a:p>
        </p:txBody>
      </p:sp>
    </p:spTree>
    <p:extLst>
      <p:ext uri="{BB962C8B-B14F-4D97-AF65-F5344CB8AC3E}">
        <p14:creationId xmlns:p14="http://schemas.microsoft.com/office/powerpoint/2010/main" val="11718537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u="sng" dirty="0" smtClean="0"/>
              <a:t>Financial Impacts</a:t>
            </a:r>
            <a:endParaRPr lang="en-CA" u="sng" dirty="0"/>
          </a:p>
        </p:txBody>
      </p:sp>
      <p:sp>
        <p:nvSpPr>
          <p:cNvPr id="3" name="Content Placeholder 2"/>
          <p:cNvSpPr>
            <a:spLocks noGrp="1"/>
          </p:cNvSpPr>
          <p:nvPr>
            <p:ph idx="1"/>
          </p:nvPr>
        </p:nvSpPr>
        <p:spPr>
          <a:xfrm>
            <a:off x="457200" y="1412776"/>
            <a:ext cx="8229600" cy="4713387"/>
          </a:xfrm>
        </p:spPr>
        <p:txBody>
          <a:bodyPr>
            <a:normAutofit fontScale="85000" lnSpcReduction="20000"/>
          </a:bodyPr>
          <a:lstStyle/>
          <a:p>
            <a:r>
              <a:rPr lang="en-CA" sz="2400" i="1" dirty="0"/>
              <a:t>Status Indians</a:t>
            </a:r>
            <a:r>
              <a:rPr lang="en-CA" sz="2400" dirty="0"/>
              <a:t> living on or off-reserve are eligible for non-insured health benefits, as well as postsecondary assistance. For </a:t>
            </a:r>
            <a:r>
              <a:rPr lang="en-CA" sz="2400" i="1" dirty="0"/>
              <a:t>status Indians living on-reserve</a:t>
            </a:r>
            <a:r>
              <a:rPr lang="en-CA" sz="2400" dirty="0"/>
              <a:t>, the federal government funds housing, elementary and secondary education, health services and social assistance.  </a:t>
            </a:r>
            <a:endParaRPr lang="en-CA" sz="2400" dirty="0" smtClean="0"/>
          </a:p>
          <a:p>
            <a:endParaRPr lang="en-CA" sz="2400" dirty="0" smtClean="0"/>
          </a:p>
          <a:p>
            <a:r>
              <a:rPr lang="en-CA" sz="2400" dirty="0"/>
              <a:t>Between 1985-1986 and 1989-1990 the number of Bill C-31 students rose from 446 (4% of the program) to 3,562 (19% of the program) with an increase in expenditures on Bill C-31 students increasing from </a:t>
            </a:r>
            <a:r>
              <a:rPr lang="en-CA" sz="2400" b="1" dirty="0"/>
              <a:t>$.9 million to $27.9 million.  </a:t>
            </a:r>
            <a:endParaRPr lang="en-CA" sz="2400" b="1" dirty="0" smtClean="0"/>
          </a:p>
          <a:p>
            <a:endParaRPr lang="en-CA" sz="2400" dirty="0"/>
          </a:p>
          <a:p>
            <a:r>
              <a:rPr lang="en-CA" sz="2400" dirty="0"/>
              <a:t>In 1989-1990 $41 million in Bill C-31 supplements funded 1,353 new units representing </a:t>
            </a:r>
            <a:r>
              <a:rPr lang="en-CA" sz="2400" b="1" dirty="0"/>
              <a:t>30% of total on reserve housing expenditures</a:t>
            </a:r>
            <a:r>
              <a:rPr lang="en-CA" sz="2400" b="1" dirty="0" smtClean="0"/>
              <a:t>.</a:t>
            </a:r>
          </a:p>
          <a:p>
            <a:endParaRPr lang="en-CA" sz="2400" b="1" dirty="0"/>
          </a:p>
          <a:p>
            <a:r>
              <a:rPr lang="en-CA" sz="2400" dirty="0"/>
              <a:t> </a:t>
            </a:r>
            <a:r>
              <a:rPr lang="en-CA" sz="2400" dirty="0" smtClean="0"/>
              <a:t>Costs </a:t>
            </a:r>
            <a:r>
              <a:rPr lang="en-CA" sz="2400" dirty="0"/>
              <a:t>for non-insured health benefits for Bill C-31 registrants </a:t>
            </a:r>
            <a:r>
              <a:rPr lang="en-CA" sz="2400" b="1" dirty="0"/>
              <a:t>rose from $2.5 million in 1985-86 to $39 million in 1989-1990 </a:t>
            </a:r>
            <a:r>
              <a:rPr lang="en-CA" sz="2400" dirty="0"/>
              <a:t>representing 15% of the total expenditures for </a:t>
            </a:r>
            <a:r>
              <a:rPr lang="en-CA" sz="2400" i="1" dirty="0"/>
              <a:t>status Indians</a:t>
            </a:r>
            <a:r>
              <a:rPr lang="en-CA" sz="2400" dirty="0"/>
              <a:t> under the program. </a:t>
            </a:r>
          </a:p>
          <a:p>
            <a:endParaRPr lang="en-CA" sz="2400" dirty="0"/>
          </a:p>
          <a:p>
            <a:endParaRPr lang="en-CA"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18</a:t>
            </a:fld>
            <a:endParaRPr lang="en-CA" dirty="0"/>
          </a:p>
        </p:txBody>
      </p:sp>
    </p:spTree>
    <p:extLst>
      <p:ext uri="{BB962C8B-B14F-4D97-AF65-F5344CB8AC3E}">
        <p14:creationId xmlns:p14="http://schemas.microsoft.com/office/powerpoint/2010/main" val="2896325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a:spLocks noGrp="1"/>
          </p:cNvSpPr>
          <p:nvPr>
            <p:ph idx="1"/>
          </p:nvPr>
        </p:nvSpPr>
        <p:spPr>
          <a:xfrm>
            <a:off x="380503" y="1412776"/>
            <a:ext cx="8439969" cy="2473970"/>
          </a:xfrm>
        </p:spPr>
        <p:txBody>
          <a:bodyPr/>
          <a:lstStyle/>
          <a:p>
            <a:pPr marL="0" indent="0">
              <a:buNone/>
            </a:pPr>
            <a:r>
              <a:rPr lang="fr-CA" sz="2000" i="1" dirty="0"/>
              <a:t>Descheneaux</a:t>
            </a:r>
            <a:r>
              <a:rPr lang="fr-CA" sz="2000" dirty="0"/>
              <a:t> </a:t>
            </a:r>
          </a:p>
          <a:p>
            <a:pPr marL="285750" lvl="0" indent="-285750">
              <a:buFont typeface="Arial" panose="020B0604020202020204" pitchFamily="34" charset="0"/>
              <a:buChar char="•"/>
              <a:defRPr/>
            </a:pPr>
            <a:r>
              <a:rPr lang="en-CA" sz="1600" dirty="0">
                <a:cs typeface="Arial" pitchFamily="34" charset="0"/>
              </a:rPr>
              <a:t>In August 2015 the Superior Court of Quebec declared that key provisions of the </a:t>
            </a:r>
            <a:r>
              <a:rPr lang="en-CA" sz="1600" i="1" dirty="0">
                <a:cs typeface="Arial" pitchFamily="34" charset="0"/>
              </a:rPr>
              <a:t>Indian Act </a:t>
            </a:r>
            <a:r>
              <a:rPr lang="en-CA" sz="1600" dirty="0">
                <a:cs typeface="Arial" pitchFamily="34" charset="0"/>
              </a:rPr>
              <a:t>unjustifiably violated equality rights under the </a:t>
            </a:r>
            <a:r>
              <a:rPr lang="en-CA" sz="1600" i="1" dirty="0">
                <a:cs typeface="Arial" pitchFamily="34" charset="0"/>
              </a:rPr>
              <a:t>Charter</a:t>
            </a:r>
            <a:r>
              <a:rPr lang="en-CA" sz="1600" dirty="0">
                <a:cs typeface="Arial" pitchFamily="34" charset="0"/>
              </a:rPr>
              <a:t> by perpetuating sex-based inequities in eligibility for Indian registration between descendants of the male and female </a:t>
            </a:r>
            <a:r>
              <a:rPr lang="en-CA" sz="1600" dirty="0" smtClean="0">
                <a:cs typeface="Arial" pitchFamily="34" charset="0"/>
              </a:rPr>
              <a:t>lines and order Canada to amend the </a:t>
            </a:r>
            <a:r>
              <a:rPr lang="en-CA" sz="1600" i="1" dirty="0" smtClean="0">
                <a:cs typeface="Arial" pitchFamily="34" charset="0"/>
              </a:rPr>
              <a:t>Indian Act</a:t>
            </a:r>
            <a:r>
              <a:rPr lang="en-CA" sz="1600" dirty="0" smtClean="0">
                <a:cs typeface="Arial" pitchFamily="34" charset="0"/>
              </a:rPr>
              <a:t>.</a:t>
            </a:r>
            <a:endParaRPr lang="en-CA" sz="1600" dirty="0">
              <a:cs typeface="Arial" pitchFamily="34" charset="0"/>
            </a:endParaRPr>
          </a:p>
          <a:p>
            <a:pPr marL="285750" lvl="0" indent="-285750">
              <a:buFont typeface="Arial" panose="020B0604020202020204" pitchFamily="34" charset="0"/>
              <a:buChar char="•"/>
              <a:defRPr/>
            </a:pPr>
            <a:r>
              <a:rPr lang="en-CA" sz="1600" dirty="0">
                <a:cs typeface="Arial" pitchFamily="34" charset="0"/>
              </a:rPr>
              <a:t>It also brought to light the long-standing and unaddressed broader issues relating to Indian registration, band membership and First Nation citizenship.</a:t>
            </a:r>
            <a:endParaRPr lang="en-US" altLang="en-US" sz="1600" dirty="0">
              <a:cs typeface="Arial" pitchFamily="34" charset="0"/>
            </a:endParaRPr>
          </a:p>
          <a:p>
            <a:pPr lvl="1"/>
            <a:endParaRPr lang="fr-CA" i="1" dirty="0"/>
          </a:p>
        </p:txBody>
      </p:sp>
      <p:sp>
        <p:nvSpPr>
          <p:cNvPr id="11" name="Title 1"/>
          <p:cNvSpPr txBox="1">
            <a:spLocks/>
          </p:cNvSpPr>
          <p:nvPr/>
        </p:nvSpPr>
        <p:spPr bwMode="auto">
          <a:xfrm>
            <a:off x="380503" y="692696"/>
            <a:ext cx="8439969" cy="574576"/>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lnSpc>
                <a:spcPts val="2400"/>
              </a:lnSpc>
              <a:spcBef>
                <a:spcPct val="0"/>
              </a:spcBef>
              <a:spcAft>
                <a:spcPct val="0"/>
              </a:spcAft>
              <a:defRPr sz="2400" b="1" baseline="0">
                <a:solidFill>
                  <a:srgbClr val="000000"/>
                </a:solidFill>
                <a:latin typeface="+mj-lt"/>
                <a:ea typeface="+mj-ea"/>
                <a:cs typeface="+mj-cs"/>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algn="ctr"/>
            <a:r>
              <a:rPr lang="en-CA" kern="0" dirty="0"/>
              <a:t>The </a:t>
            </a:r>
            <a:r>
              <a:rPr lang="en-CA" i="1" kern="0" dirty="0"/>
              <a:t>Descheneaux</a:t>
            </a:r>
            <a:r>
              <a:rPr lang="en-CA" kern="0" dirty="0"/>
              <a:t> decision and the federal response</a:t>
            </a:r>
          </a:p>
        </p:txBody>
      </p:sp>
      <p:sp>
        <p:nvSpPr>
          <p:cNvPr id="13" name="Title 1"/>
          <p:cNvSpPr txBox="1">
            <a:spLocks/>
          </p:cNvSpPr>
          <p:nvPr/>
        </p:nvSpPr>
        <p:spPr bwMode="auto">
          <a:xfrm>
            <a:off x="380503" y="692696"/>
            <a:ext cx="8439969" cy="574576"/>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lnSpc>
                <a:spcPts val="2400"/>
              </a:lnSpc>
              <a:spcBef>
                <a:spcPct val="0"/>
              </a:spcBef>
              <a:spcAft>
                <a:spcPct val="0"/>
              </a:spcAft>
              <a:defRPr sz="2400" b="1" baseline="0">
                <a:solidFill>
                  <a:srgbClr val="000000"/>
                </a:solidFill>
                <a:latin typeface="+mj-lt"/>
                <a:ea typeface="+mj-ea"/>
                <a:cs typeface="+mj-cs"/>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algn="ctr"/>
            <a:r>
              <a:rPr lang="en-CA" kern="0" dirty="0"/>
              <a:t>The </a:t>
            </a:r>
            <a:r>
              <a:rPr lang="en-CA" i="1" kern="0" dirty="0"/>
              <a:t>Descheneaux</a:t>
            </a:r>
            <a:r>
              <a:rPr lang="en-CA" kern="0" dirty="0"/>
              <a:t> Decision and the Federal Response</a:t>
            </a:r>
          </a:p>
        </p:txBody>
      </p:sp>
      <p:sp>
        <p:nvSpPr>
          <p:cNvPr id="14" name="Rectangle 13">
            <a:extLst>
              <a:ext uri="{FF2B5EF4-FFF2-40B4-BE49-F238E27FC236}">
                <a16:creationId xmlns:a16="http://schemas.microsoft.com/office/drawing/2014/main" xmlns="" id="{BB0C040C-84C8-4FC7-A1A0-E1CE8951CC3C}"/>
              </a:ext>
            </a:extLst>
          </p:cNvPr>
          <p:cNvSpPr/>
          <p:nvPr>
            <p:custDataLst>
              <p:tags r:id="rId1"/>
            </p:custDataLst>
          </p:nvPr>
        </p:nvSpPr>
        <p:spPr>
          <a:xfrm>
            <a:off x="380503" y="3645024"/>
            <a:ext cx="8439969" cy="381000"/>
          </a:xfrm>
          <a:prstGeom prst="rect">
            <a:avLst/>
          </a:prstGeom>
          <a:solidFill>
            <a:srgbClr val="336699"/>
          </a:solidFill>
          <a:ln w="19050" cap="flat" cmpd="sng" algn="ctr">
            <a:noFill/>
            <a:prstDash val="solid"/>
          </a:ln>
          <a:effectLst/>
        </p:spPr>
        <p:txBody>
          <a:bodyPr rtlCol="0" anchor="ctr"/>
          <a:lstStyle/>
          <a:p>
            <a:pPr>
              <a:defRPr/>
            </a:pPr>
            <a:r>
              <a:rPr lang="en-US" b="1" kern="0" dirty="0">
                <a:solidFill>
                  <a:srgbClr val="FFFFFF"/>
                </a:solidFill>
                <a:cs typeface="Arial" pitchFamily="34" charset="0"/>
              </a:rPr>
              <a:t>Canada’s Two-stage Response</a:t>
            </a:r>
            <a:r>
              <a:rPr lang="en-US" kern="0" dirty="0">
                <a:solidFill>
                  <a:srgbClr val="FFFFFF"/>
                </a:solidFill>
                <a:cs typeface="Arial" pitchFamily="34" charset="0"/>
              </a:rPr>
              <a:t>:</a:t>
            </a:r>
          </a:p>
        </p:txBody>
      </p:sp>
      <p:sp>
        <p:nvSpPr>
          <p:cNvPr id="15" name="Rectangle 14">
            <a:extLst>
              <a:ext uri="{FF2B5EF4-FFF2-40B4-BE49-F238E27FC236}">
                <a16:creationId xmlns:a16="http://schemas.microsoft.com/office/drawing/2014/main" xmlns="" id="{D77A5FB9-5141-4A3E-8B8E-14E6717A7216}"/>
              </a:ext>
            </a:extLst>
          </p:cNvPr>
          <p:cNvSpPr/>
          <p:nvPr>
            <p:custDataLst>
              <p:tags r:id="rId2"/>
            </p:custDataLst>
          </p:nvPr>
        </p:nvSpPr>
        <p:spPr>
          <a:xfrm>
            <a:off x="380503" y="4123383"/>
            <a:ext cx="8439969" cy="745777"/>
          </a:xfrm>
          <a:prstGeom prst="rect">
            <a:avLst/>
          </a:prstGeom>
          <a:noFill/>
          <a:ln w="19050" cap="flat" cmpd="sng" algn="ctr">
            <a:solidFill>
              <a:srgbClr val="000000"/>
            </a:solidFill>
            <a:prstDash val="solid"/>
          </a:ln>
          <a:effectLst/>
        </p:spPr>
        <p:txBody>
          <a:bodyPr rtlCol="0" anchor="t" anchorCtr="0"/>
          <a:lstStyle/>
          <a:p>
            <a:r>
              <a:rPr lang="en-US" altLang="en-US" b="1" dirty="0">
                <a:solidFill>
                  <a:srgbClr val="000000"/>
                </a:solidFill>
                <a:latin typeface="Arial Narrow" panose="020B0606020202030204" pitchFamily="34" charset="0"/>
                <a:ea typeface="ＭＳ Ｐゴシック" pitchFamily="34" charset="-128"/>
              </a:rPr>
              <a:t>1. Legislative Changes</a:t>
            </a:r>
            <a:r>
              <a:rPr lang="en-US" altLang="en-US" dirty="0">
                <a:solidFill>
                  <a:srgbClr val="000000"/>
                </a:solidFill>
                <a:latin typeface="Arial Narrow" panose="020B0606020202030204" pitchFamily="34" charset="0"/>
                <a:ea typeface="ＭＳ Ｐゴシック" pitchFamily="34" charset="-128"/>
              </a:rPr>
              <a:t>: </a:t>
            </a:r>
            <a:r>
              <a:rPr lang="en-CA" dirty="0">
                <a:solidFill>
                  <a:srgbClr val="000000"/>
                </a:solidFill>
                <a:latin typeface="Arial Narrow" panose="020B0606020202030204" pitchFamily="34" charset="0"/>
                <a:cs typeface="Arial Narrow"/>
              </a:rPr>
              <a:t>amendments to the </a:t>
            </a:r>
            <a:r>
              <a:rPr lang="en-CA" i="1" dirty="0">
                <a:solidFill>
                  <a:srgbClr val="000000"/>
                </a:solidFill>
                <a:latin typeface="Arial Narrow" panose="020B0606020202030204" pitchFamily="34" charset="0"/>
                <a:cs typeface="Arial Narrow"/>
              </a:rPr>
              <a:t>Indian Act </a:t>
            </a:r>
            <a:r>
              <a:rPr lang="en-CA" dirty="0">
                <a:solidFill>
                  <a:srgbClr val="000000"/>
                </a:solidFill>
                <a:latin typeface="Arial Narrow" panose="020B0606020202030204" pitchFamily="34" charset="0"/>
                <a:cs typeface="Arial Narrow"/>
              </a:rPr>
              <a:t>to address sex-based inequities in registration in direct response to </a:t>
            </a:r>
            <a:r>
              <a:rPr lang="en-CA" i="1" dirty="0">
                <a:solidFill>
                  <a:srgbClr val="000000"/>
                </a:solidFill>
                <a:latin typeface="Arial Narrow" panose="020B0606020202030204" pitchFamily="34" charset="0"/>
                <a:cs typeface="Arial Narrow"/>
              </a:rPr>
              <a:t>Descheneaux </a:t>
            </a:r>
            <a:r>
              <a:rPr lang="en-CA" dirty="0">
                <a:solidFill>
                  <a:srgbClr val="000000"/>
                </a:solidFill>
                <a:latin typeface="Arial Narrow" panose="020B0606020202030204" pitchFamily="34" charset="0"/>
                <a:cs typeface="Arial Narrow"/>
              </a:rPr>
              <a:t>(Bill S-3) </a:t>
            </a:r>
            <a:r>
              <a:rPr lang="en-CA" dirty="0" smtClean="0">
                <a:solidFill>
                  <a:srgbClr val="000000"/>
                </a:solidFill>
                <a:latin typeface="Arial Narrow" panose="020B0606020202030204" pitchFamily="34" charset="0"/>
                <a:cs typeface="Arial Narrow"/>
              </a:rPr>
              <a:t>to fix the cousins and siblings issues</a:t>
            </a:r>
            <a:endParaRPr lang="en-CA" dirty="0">
              <a:solidFill>
                <a:srgbClr val="000000"/>
              </a:solidFill>
              <a:latin typeface="Arial Narrow" panose="020B0606020202030204" pitchFamily="34" charset="0"/>
              <a:cs typeface="Arial Narrow"/>
            </a:endParaRPr>
          </a:p>
          <a:p>
            <a:endParaRPr lang="en-US" altLang="en-US" sz="1600" dirty="0">
              <a:latin typeface="Arial Narrow" panose="020B0606020202030204" pitchFamily="34" charset="0"/>
              <a:ea typeface="ＭＳ Ｐゴシック" pitchFamily="34" charset="-128"/>
            </a:endParaRPr>
          </a:p>
        </p:txBody>
      </p:sp>
      <p:sp>
        <p:nvSpPr>
          <p:cNvPr id="16" name="Rectangle 15">
            <a:extLst>
              <a:ext uri="{FF2B5EF4-FFF2-40B4-BE49-F238E27FC236}">
                <a16:creationId xmlns:a16="http://schemas.microsoft.com/office/drawing/2014/main" xmlns="" id="{54D8FCB1-D081-4E33-AC37-26F720DDE8F8}"/>
              </a:ext>
            </a:extLst>
          </p:cNvPr>
          <p:cNvSpPr/>
          <p:nvPr>
            <p:custDataLst>
              <p:tags r:id="rId3"/>
            </p:custDataLst>
          </p:nvPr>
        </p:nvSpPr>
        <p:spPr>
          <a:xfrm>
            <a:off x="380503" y="5013176"/>
            <a:ext cx="8439969" cy="792088"/>
          </a:xfrm>
          <a:prstGeom prst="rect">
            <a:avLst/>
          </a:prstGeom>
          <a:solidFill>
            <a:schemeClr val="accent5">
              <a:lumMod val="40000"/>
              <a:lumOff val="60000"/>
            </a:schemeClr>
          </a:solidFill>
          <a:ln w="19050" cap="flat" cmpd="sng" algn="ctr">
            <a:solidFill>
              <a:srgbClr val="000000"/>
            </a:solidFill>
            <a:prstDash val="solid"/>
          </a:ln>
          <a:effectLst/>
        </p:spPr>
        <p:txBody>
          <a:bodyPr rtlCol="0" anchor="t" anchorCtr="0"/>
          <a:lstStyle/>
          <a:p>
            <a:pPr lvl="0"/>
            <a:r>
              <a:rPr lang="en-US" altLang="en-US" b="1" dirty="0">
                <a:solidFill>
                  <a:srgbClr val="000000"/>
                </a:solidFill>
                <a:latin typeface="Arial Narrow" panose="020B0606020202030204" pitchFamily="34" charset="0"/>
                <a:ea typeface="ＭＳ Ｐゴシック" pitchFamily="34" charset="-128"/>
              </a:rPr>
              <a:t>2. Collaborative Process on Indian registration, band membership and  First Nation citizenship:</a:t>
            </a:r>
            <a:r>
              <a:rPr lang="en-US" altLang="en-US" dirty="0">
                <a:solidFill>
                  <a:srgbClr val="000000"/>
                </a:solidFill>
                <a:latin typeface="Arial Narrow" panose="020B0606020202030204" pitchFamily="34" charset="0"/>
                <a:ea typeface="ＭＳ Ｐゴシック" pitchFamily="34" charset="-128"/>
              </a:rPr>
              <a:t> comprehensive consultations on broader issues  with a view to future reform.</a:t>
            </a:r>
          </a:p>
        </p:txBody>
      </p:sp>
      <p:sp>
        <p:nvSpPr>
          <p:cNvPr id="17" name="TextBox 16">
            <a:extLst>
              <a:ext uri="{FF2B5EF4-FFF2-40B4-BE49-F238E27FC236}">
                <a16:creationId xmlns:a16="http://schemas.microsoft.com/office/drawing/2014/main" xmlns="" id="{4D354F30-23D5-4C4A-BB1A-4A67C8C9D39B}"/>
              </a:ext>
            </a:extLst>
          </p:cNvPr>
          <p:cNvSpPr txBox="1"/>
          <p:nvPr/>
        </p:nvSpPr>
        <p:spPr>
          <a:xfrm>
            <a:off x="1331640" y="5877272"/>
            <a:ext cx="6768752" cy="276999"/>
          </a:xfrm>
          <a:prstGeom prst="rect">
            <a:avLst/>
          </a:prstGeom>
          <a:noFill/>
        </p:spPr>
        <p:txBody>
          <a:bodyPr wrap="square" rtlCol="0">
            <a:spAutoFit/>
          </a:bodyPr>
          <a:lstStyle/>
          <a:p>
            <a:r>
              <a:rPr lang="en-US" sz="1200" dirty="0">
                <a:hlinkClick r:id="rId6"/>
              </a:rPr>
              <a:t>https://www.canlii.org/en/qc/qccs/doc/2015/2015qccs3555/2015qccs3555.html?resultIndex=9</a:t>
            </a:r>
            <a:r>
              <a:rPr lang="en-US" sz="1200" dirty="0"/>
              <a:t> </a:t>
            </a:r>
          </a:p>
        </p:txBody>
      </p:sp>
      <p:sp>
        <p:nvSpPr>
          <p:cNvPr id="2" name="Footer Placeholder 1"/>
          <p:cNvSpPr>
            <a:spLocks noGrp="1"/>
          </p:cNvSpPr>
          <p:nvPr>
            <p:ph type="ftr" sz="quarter" idx="11"/>
          </p:nvPr>
        </p:nvSpPr>
        <p:spPr/>
        <p:txBody>
          <a:bodyPr/>
          <a:lstStyle/>
          <a:p>
            <a:r>
              <a:rPr lang="en-CA" dirty="0" smtClean="0"/>
              <a:t>January 14, 2019</a:t>
            </a:r>
            <a:endParaRPr lang="en-CA" dirty="0"/>
          </a:p>
        </p:txBody>
      </p:sp>
      <p:sp>
        <p:nvSpPr>
          <p:cNvPr id="3" name="Slide Number Placeholder 2"/>
          <p:cNvSpPr>
            <a:spLocks noGrp="1"/>
          </p:cNvSpPr>
          <p:nvPr>
            <p:ph type="sldNum" sz="quarter" idx="12"/>
          </p:nvPr>
        </p:nvSpPr>
        <p:spPr/>
        <p:txBody>
          <a:bodyPr/>
          <a:lstStyle/>
          <a:p>
            <a:fld id="{7AE73CCB-3F82-4B92-B008-F0F843D20043}" type="slidenum">
              <a:rPr lang="en-CA" smtClean="0"/>
              <a:t>19</a:t>
            </a:fld>
            <a:endParaRPr lang="en-CA" dirty="0"/>
          </a:p>
        </p:txBody>
      </p:sp>
    </p:spTree>
    <p:extLst>
      <p:ext uri="{BB962C8B-B14F-4D97-AF65-F5344CB8AC3E}">
        <p14:creationId xmlns:p14="http://schemas.microsoft.com/office/powerpoint/2010/main" val="33730833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467544" y="2204864"/>
            <a:ext cx="8136904" cy="3577353"/>
            <a:chOff x="550214" y="1213969"/>
            <a:chExt cx="5824263" cy="3505200"/>
          </a:xfrm>
        </p:grpSpPr>
        <p:sp>
          <p:nvSpPr>
            <p:cNvPr id="6" name="TextBox 5"/>
            <p:cNvSpPr txBox="1"/>
            <p:nvPr/>
          </p:nvSpPr>
          <p:spPr>
            <a:xfrm>
              <a:off x="550214" y="3189527"/>
              <a:ext cx="2091328" cy="131182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a:ln>
                    <a:noFill/>
                  </a:ln>
                  <a:solidFill>
                    <a:srgbClr val="000000"/>
                  </a:solidFill>
                  <a:effectLst/>
                  <a:uLnTx/>
                  <a:uFillTx/>
                  <a:latin typeface="Arial Narrow" panose="020B0606020202030204" pitchFamily="34" charset="0"/>
                </a:rPr>
                <a:t>Co-design Input was collected for the Collaborative Process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srgbClr val="000000"/>
                  </a:solidFill>
                  <a:effectLst/>
                  <a:uLnTx/>
                  <a:uFillTx/>
                  <a:latin typeface="Arial Narrow" panose="020B0606020202030204" pitchFamily="34" charset="0"/>
                </a:rPr>
                <a:t>Oct 31, 2017 – Mar 31, 2018</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Arial Narrow" panose="020B0606020202030204" pitchFamily="34" charset="0"/>
              </a:endParaRPr>
            </a:p>
            <a:p>
              <a:pPr marR="0" lvl="0" algn="ctr" defTabSz="914400" eaLnBrk="1" fontAlgn="auto" latinLnBrk="0" hangingPunct="1">
                <a:lnSpc>
                  <a:spcPct val="100000"/>
                </a:lnSpc>
                <a:spcBef>
                  <a:spcPts val="0"/>
                </a:spcBef>
                <a:spcAft>
                  <a:spcPts val="0"/>
                </a:spcAft>
                <a:buClrTx/>
                <a:buSzTx/>
                <a:tabLst/>
                <a:defRPr/>
              </a:pPr>
              <a:r>
                <a:rPr kumimoji="0" lang="en-US" sz="1400" b="0" i="0" u="none" strike="noStrike" kern="0" cap="none" spc="0" normalizeH="0" baseline="0" noProof="0" dirty="0">
                  <a:ln>
                    <a:noFill/>
                  </a:ln>
                  <a:solidFill>
                    <a:srgbClr val="000000"/>
                  </a:solidFill>
                  <a:effectLst/>
                  <a:uLnTx/>
                  <a:uFillTx/>
                  <a:latin typeface="Arial Narrow" panose="020B0606020202030204" pitchFamily="34" charset="0"/>
                </a:rPr>
                <a:t>May 10, 2018 Report to Parliament on the Design of a Collaborative</a:t>
              </a:r>
              <a:r>
                <a:rPr kumimoji="0" lang="en-US" sz="1400" b="0" i="0" u="none" strike="noStrike" kern="0" cap="none" spc="0" normalizeH="0" noProof="0" dirty="0">
                  <a:ln>
                    <a:noFill/>
                  </a:ln>
                  <a:solidFill>
                    <a:srgbClr val="000000"/>
                  </a:solidFill>
                  <a:effectLst/>
                  <a:uLnTx/>
                  <a:uFillTx/>
                  <a:latin typeface="Arial Narrow" panose="020B0606020202030204" pitchFamily="34" charset="0"/>
                </a:rPr>
                <a:t> Process</a:t>
              </a:r>
              <a:endParaRPr kumimoji="0" lang="en-US" sz="1400" b="0" i="0" u="none" strike="noStrike" kern="0" cap="none" spc="0" normalizeH="0" baseline="0" noProof="0" dirty="0">
                <a:ln>
                  <a:noFill/>
                </a:ln>
                <a:solidFill>
                  <a:srgbClr val="000000"/>
                </a:solidFill>
                <a:effectLst/>
                <a:uLnTx/>
                <a:uFillTx/>
                <a:latin typeface="Arial Narrow" panose="020B0606020202030204" pitchFamily="34" charset="0"/>
              </a:endParaRPr>
            </a:p>
          </p:txBody>
        </p:sp>
        <p:cxnSp>
          <p:nvCxnSpPr>
            <p:cNvPr id="8" name="Straight Connector 7"/>
            <p:cNvCxnSpPr/>
            <p:nvPr>
              <p:custDataLst>
                <p:tags r:id="rId1"/>
              </p:custDataLst>
            </p:nvPr>
          </p:nvCxnSpPr>
          <p:spPr>
            <a:xfrm>
              <a:off x="2921153" y="1213969"/>
              <a:ext cx="0" cy="3505200"/>
            </a:xfrm>
            <a:prstGeom prst="line">
              <a:avLst/>
            </a:prstGeom>
            <a:solidFill>
              <a:srgbClr val="FFC000"/>
            </a:solidFill>
            <a:ln w="9525" cap="flat" cmpd="sng" algn="ctr">
              <a:solidFill>
                <a:schemeClr val="tx1">
                  <a:lumMod val="60000"/>
                  <a:lumOff val="40000"/>
                </a:schemeClr>
              </a:solidFill>
              <a:prstDash val="dash"/>
            </a:ln>
            <a:effectLst/>
          </p:spPr>
        </p:cxnSp>
        <p:sp>
          <p:nvSpPr>
            <p:cNvPr id="11" name="TextBox 10"/>
            <p:cNvSpPr txBox="1"/>
            <p:nvPr/>
          </p:nvSpPr>
          <p:spPr>
            <a:xfrm>
              <a:off x="2943244" y="2362200"/>
              <a:ext cx="3431233" cy="301569"/>
            </a:xfrm>
            <a:prstGeom prst="rect">
              <a:avLst/>
            </a:prstGeom>
            <a:noFill/>
          </p:spPr>
          <p:txBody>
            <a:bodyPr wrap="square" rtlCol="0">
              <a:spAutoFit/>
            </a:bodyPr>
            <a:lstStyle/>
            <a:p>
              <a:pPr marL="285750" lvl="0" indent="-285750">
                <a:buFont typeface="Wingdings" panose="05000000000000000000" pitchFamily="2" charset="2"/>
                <a:buChar char="§"/>
              </a:pPr>
              <a:endParaRPr kumimoji="0" lang="en-US" sz="1400" b="0" i="0" u="none" strike="noStrike" kern="0" cap="none" spc="0" normalizeH="0" baseline="0" noProof="0" dirty="0">
                <a:ln>
                  <a:noFill/>
                </a:ln>
                <a:solidFill>
                  <a:srgbClr val="000000"/>
                </a:solidFill>
                <a:effectLst/>
                <a:uLnTx/>
                <a:uFillTx/>
              </a:endParaRPr>
            </a:p>
          </p:txBody>
        </p:sp>
      </p:grpSp>
      <p:sp>
        <p:nvSpPr>
          <p:cNvPr id="20" name="Title 1">
            <a:extLst>
              <a:ext uri="{FF2B5EF4-FFF2-40B4-BE49-F238E27FC236}">
                <a16:creationId xmlns:a16="http://schemas.microsoft.com/office/drawing/2014/main" xmlns="" id="{1E88C682-AA6A-49D2-997D-892DF648DF95}"/>
              </a:ext>
            </a:extLst>
          </p:cNvPr>
          <p:cNvSpPr>
            <a:spLocks noGrp="1"/>
          </p:cNvSpPr>
          <p:nvPr>
            <p:ph type="title" idx="4294967295"/>
          </p:nvPr>
        </p:nvSpPr>
        <p:spPr>
          <a:xfrm>
            <a:off x="0" y="620713"/>
            <a:ext cx="8229600" cy="720725"/>
          </a:xfrm>
          <a:solidFill>
            <a:schemeClr val="accent5">
              <a:lumMod val="20000"/>
              <a:lumOff val="80000"/>
            </a:schemeClr>
          </a:solidFill>
        </p:spPr>
        <p:txBody>
          <a:bodyPr anchor="ctr" anchorCtr="0">
            <a:noAutofit/>
          </a:bodyPr>
          <a:lstStyle/>
          <a:p>
            <a:pPr algn="ctr">
              <a:defRPr/>
            </a:pPr>
            <a:r>
              <a:rPr lang="en-CA" sz="2800" dirty="0"/>
              <a:t>Collaborative Process on Indian Registration, Band Membership and First Nation Citizenship</a:t>
            </a:r>
            <a:endParaRPr lang="en-US" sz="2800" dirty="0"/>
          </a:p>
        </p:txBody>
      </p:sp>
      <p:sp>
        <p:nvSpPr>
          <p:cNvPr id="2" name="TextBox 1"/>
          <p:cNvSpPr txBox="1"/>
          <p:nvPr/>
        </p:nvSpPr>
        <p:spPr>
          <a:xfrm>
            <a:off x="536455" y="1614859"/>
            <a:ext cx="2955425" cy="2246769"/>
          </a:xfrm>
          <a:prstGeom prst="rect">
            <a:avLst/>
          </a:prstGeom>
          <a:noFill/>
        </p:spPr>
        <p:txBody>
          <a:bodyPr wrap="square" rtlCol="0">
            <a:spAutoFit/>
          </a:bodyPr>
          <a:lstStyle/>
          <a:p>
            <a:pPr algn="ctr"/>
            <a:r>
              <a:rPr lang="en-US" sz="1400" dirty="0">
                <a:solidFill>
                  <a:srgbClr val="000000"/>
                </a:solidFill>
                <a:latin typeface="Arial Narrow" panose="020B0606020202030204" pitchFamily="34" charset="0"/>
              </a:rPr>
              <a:t>The Government launched the Collaborative Process with First Nations and other Indigenous groups to consult on the broader related issues of Indian registration, Band membership and First Nation citizenship to identify areas for future reform. It </a:t>
            </a:r>
            <a:r>
              <a:rPr lang="en-CA" sz="1400" dirty="0">
                <a:solidFill>
                  <a:srgbClr val="000000"/>
                </a:solidFill>
                <a:latin typeface="Arial Narrow" panose="020B0606020202030204" pitchFamily="34" charset="0"/>
              </a:rPr>
              <a:t>builds on the </a:t>
            </a:r>
            <a:r>
              <a:rPr lang="en-US" sz="1400" dirty="0">
                <a:solidFill>
                  <a:srgbClr val="000000"/>
                </a:solidFill>
                <a:latin typeface="Arial Narrow" panose="020B0606020202030204" pitchFamily="34" charset="0"/>
              </a:rPr>
              <a:t>2011-2012 </a:t>
            </a:r>
            <a:r>
              <a:rPr lang="en-US" sz="1400" i="1" dirty="0">
                <a:solidFill>
                  <a:srgbClr val="000000"/>
                </a:solidFill>
                <a:latin typeface="Arial Narrow" panose="020B0606020202030204" pitchFamily="34" charset="0"/>
              </a:rPr>
              <a:t>Exploratory Process on Indian Registration, Band Membership and Citizenship.</a:t>
            </a:r>
            <a:endParaRPr lang="en-US" sz="1400" dirty="0">
              <a:solidFill>
                <a:srgbClr val="000000"/>
              </a:solidFill>
              <a:latin typeface="Arial Narrow" panose="020B0606020202030204" pitchFamily="34" charset="0"/>
            </a:endParaRPr>
          </a:p>
        </p:txBody>
      </p:sp>
      <p:grpSp>
        <p:nvGrpSpPr>
          <p:cNvPr id="12" name="Group 11"/>
          <p:cNvGrpSpPr/>
          <p:nvPr/>
        </p:nvGrpSpPr>
        <p:grpSpPr>
          <a:xfrm>
            <a:off x="4262120" y="1196752"/>
            <a:ext cx="4123234" cy="5400600"/>
            <a:chOff x="7988302" y="756530"/>
            <a:chExt cx="5459147" cy="9070564"/>
          </a:xfrm>
        </p:grpSpPr>
        <p:grpSp>
          <p:nvGrpSpPr>
            <p:cNvPr id="13" name="Group 12"/>
            <p:cNvGrpSpPr/>
            <p:nvPr/>
          </p:nvGrpSpPr>
          <p:grpSpPr>
            <a:xfrm>
              <a:off x="7988302" y="756530"/>
              <a:ext cx="5459147" cy="9070564"/>
              <a:chOff x="8229602" y="756530"/>
              <a:chExt cx="5432356" cy="9070564"/>
            </a:xfrm>
          </p:grpSpPr>
          <p:grpSp>
            <p:nvGrpSpPr>
              <p:cNvPr id="15" name="Group 14"/>
              <p:cNvGrpSpPr/>
              <p:nvPr/>
            </p:nvGrpSpPr>
            <p:grpSpPr>
              <a:xfrm>
                <a:off x="8229602" y="756530"/>
                <a:ext cx="5432356" cy="9070564"/>
                <a:chOff x="9144001" y="755030"/>
                <a:chExt cx="4271964" cy="8878392"/>
              </a:xfrm>
            </p:grpSpPr>
            <p:grpSp>
              <p:nvGrpSpPr>
                <p:cNvPr id="18" name="Group 17"/>
                <p:cNvGrpSpPr/>
                <p:nvPr/>
              </p:nvGrpSpPr>
              <p:grpSpPr>
                <a:xfrm>
                  <a:off x="9144001" y="755030"/>
                  <a:ext cx="4271964" cy="8878392"/>
                  <a:chOff x="8315326" y="755030"/>
                  <a:chExt cx="5100639" cy="8878392"/>
                </a:xfrm>
              </p:grpSpPr>
              <p:grpSp>
                <p:nvGrpSpPr>
                  <p:cNvPr id="22" name="Group 21"/>
                  <p:cNvGrpSpPr/>
                  <p:nvPr/>
                </p:nvGrpSpPr>
                <p:grpSpPr>
                  <a:xfrm>
                    <a:off x="8315326" y="1103898"/>
                    <a:ext cx="5100639" cy="8529524"/>
                    <a:chOff x="4343402" y="1301235"/>
                    <a:chExt cx="7543802" cy="8358550"/>
                  </a:xfrm>
                </p:grpSpPr>
                <p:sp>
                  <p:nvSpPr>
                    <p:cNvPr id="26" name="Rounded Rectangle 25"/>
                    <p:cNvSpPr/>
                    <p:nvPr/>
                  </p:nvSpPr>
                  <p:spPr>
                    <a:xfrm>
                      <a:off x="4343402" y="1301235"/>
                      <a:ext cx="7543802" cy="8358550"/>
                    </a:xfrm>
                    <a:prstGeom prst="roundRect">
                      <a:avLst>
                        <a:gd name="adj" fmla="val 5445"/>
                      </a:avLst>
                    </a:prstGeom>
                    <a:solidFill>
                      <a:srgbClr val="78A5D2"/>
                    </a:solidFill>
                    <a:ln>
                      <a:solidFill>
                        <a:srgbClr val="0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a:solidFill>
                          <a:srgbClr val="000000"/>
                        </a:solidFill>
                      </a:endParaRPr>
                    </a:p>
                  </p:txBody>
                </p:sp>
                <p:grpSp>
                  <p:nvGrpSpPr>
                    <p:cNvPr id="27" name="Group 26"/>
                    <p:cNvGrpSpPr/>
                    <p:nvPr/>
                  </p:nvGrpSpPr>
                  <p:grpSpPr>
                    <a:xfrm>
                      <a:off x="4532547" y="2377389"/>
                      <a:ext cx="7218075" cy="6401393"/>
                      <a:chOff x="4532547" y="2377389"/>
                      <a:chExt cx="7218075" cy="6401393"/>
                    </a:xfrm>
                  </p:grpSpPr>
                  <p:sp>
                    <p:nvSpPr>
                      <p:cNvPr id="28" name="Left Bracket 27"/>
                      <p:cNvSpPr/>
                      <p:nvPr/>
                    </p:nvSpPr>
                    <p:spPr>
                      <a:xfrm>
                        <a:off x="4532547" y="2377389"/>
                        <a:ext cx="435821" cy="1475024"/>
                      </a:xfrm>
                      <a:prstGeom prst="leftBracket">
                        <a:avLst/>
                      </a:prstGeom>
                      <a:ln>
                        <a:solidFill>
                          <a:schemeClr val="tx1"/>
                        </a:solidFill>
                        <a:headEnd w="lg" len="med"/>
                        <a:tailEnd w="lg" len="med"/>
                      </a:ln>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800" b="1" dirty="0">
                            <a:solidFill>
                              <a:schemeClr val="bg1"/>
                            </a:solidFill>
                          </a:rPr>
                          <a:t>Information Sharing</a:t>
                        </a:r>
                      </a:p>
                    </p:txBody>
                  </p:sp>
                  <p:sp>
                    <p:nvSpPr>
                      <p:cNvPr id="29" name="Rounded Rectangle 28"/>
                      <p:cNvSpPr/>
                      <p:nvPr/>
                    </p:nvSpPr>
                    <p:spPr>
                      <a:xfrm>
                        <a:off x="5034878" y="3070707"/>
                        <a:ext cx="6715742" cy="770941"/>
                      </a:xfrm>
                      <a:prstGeom prst="round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000" b="1" dirty="0">
                            <a:solidFill>
                              <a:srgbClr val="000000"/>
                            </a:solidFill>
                          </a:rPr>
                          <a:t>INFORMATION SESSIONS (June to September, 2018)</a:t>
                        </a:r>
                      </a:p>
                      <a:p>
                        <a:pPr algn="ctr"/>
                        <a:r>
                          <a:rPr lang="en-US" sz="700" dirty="0">
                            <a:solidFill>
                              <a:srgbClr val="000000"/>
                            </a:solidFill>
                          </a:rPr>
                          <a:t>Information on current issues of Indian registration and consultation process (Information presentation / Fact sheets)</a:t>
                        </a:r>
                      </a:p>
                    </p:txBody>
                  </p:sp>
                  <p:sp>
                    <p:nvSpPr>
                      <p:cNvPr id="30" name="Rounded Rectangle 29"/>
                      <p:cNvSpPr/>
                      <p:nvPr/>
                    </p:nvSpPr>
                    <p:spPr>
                      <a:xfrm>
                        <a:off x="5034873" y="4742124"/>
                        <a:ext cx="6715749" cy="727113"/>
                      </a:xfrm>
                      <a:prstGeom prst="round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t"/>
                      <a:lstStyle/>
                      <a:p>
                        <a:pPr algn="ctr"/>
                        <a:r>
                          <a:rPr lang="en-US" sz="1000" b="1" dirty="0">
                            <a:solidFill>
                              <a:srgbClr val="000000"/>
                            </a:solidFill>
                          </a:rPr>
                          <a:t>REGIONAL EVENTS</a:t>
                        </a:r>
                      </a:p>
                      <a:p>
                        <a:pPr algn="ctr"/>
                        <a:r>
                          <a:rPr lang="en-US" sz="700" dirty="0">
                            <a:solidFill>
                              <a:srgbClr val="000000"/>
                            </a:solidFill>
                          </a:rPr>
                          <a:t>MSR-led events held across the country to offer a discussion-forum for issues, share perspectives, and provide  consultation input </a:t>
                        </a:r>
                      </a:p>
                    </p:txBody>
                  </p:sp>
                  <p:sp>
                    <p:nvSpPr>
                      <p:cNvPr id="31" name="Left Bracket 30"/>
                      <p:cNvSpPr/>
                      <p:nvPr/>
                    </p:nvSpPr>
                    <p:spPr>
                      <a:xfrm>
                        <a:off x="4557409" y="3939004"/>
                        <a:ext cx="435821" cy="3448175"/>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800" b="1" dirty="0">
                            <a:solidFill>
                              <a:schemeClr val="bg1"/>
                            </a:solidFill>
                          </a:rPr>
                          <a:t>Info  Gathering (Sept 2018-March 2019)</a:t>
                        </a:r>
                      </a:p>
                    </p:txBody>
                  </p:sp>
                  <p:sp>
                    <p:nvSpPr>
                      <p:cNvPr id="32" name="Rounded Rectangle 31"/>
                      <p:cNvSpPr/>
                      <p:nvPr/>
                    </p:nvSpPr>
                    <p:spPr>
                      <a:xfrm>
                        <a:off x="5034873" y="7090535"/>
                        <a:ext cx="6715749" cy="733084"/>
                      </a:xfrm>
                      <a:prstGeom prst="roundRect">
                        <a:avLst/>
                      </a:prstGeom>
                      <a:solidFill>
                        <a:srgbClr val="EBF6F9"/>
                      </a:solidFill>
                    </p:spPr>
                    <p:style>
                      <a:lnRef idx="1">
                        <a:schemeClr val="accent5"/>
                      </a:lnRef>
                      <a:fillRef idx="2">
                        <a:schemeClr val="accent5"/>
                      </a:fillRef>
                      <a:effectRef idx="1">
                        <a:schemeClr val="accent5"/>
                      </a:effectRef>
                      <a:fontRef idx="minor">
                        <a:schemeClr val="dk1"/>
                      </a:fontRef>
                    </p:style>
                    <p:txBody>
                      <a:bodyPr rtlCol="0" anchor="t"/>
                      <a:lstStyle/>
                      <a:p>
                        <a:pPr algn="ctr"/>
                        <a:r>
                          <a:rPr lang="en-US" sz="1000" b="1" dirty="0">
                            <a:solidFill>
                              <a:srgbClr val="000000"/>
                            </a:solidFill>
                          </a:rPr>
                          <a:t>OTHER GOVERNMENT / PROVINCES TERRITORIES</a:t>
                        </a:r>
                      </a:p>
                      <a:p>
                        <a:pPr algn="ctr"/>
                        <a:r>
                          <a:rPr lang="en-US" sz="700" dirty="0">
                            <a:solidFill>
                              <a:srgbClr val="000000"/>
                            </a:solidFill>
                          </a:rPr>
                          <a:t>Seek input from  impacted federal departments and provinces/territories</a:t>
                        </a:r>
                      </a:p>
                      <a:p>
                        <a:pPr algn="ctr"/>
                        <a:r>
                          <a:rPr lang="en-US" sz="700" dirty="0">
                            <a:solidFill>
                              <a:srgbClr val="000000"/>
                            </a:solidFill>
                          </a:rPr>
                          <a:t> Will be undertaken late in the process extending past June 2019</a:t>
                        </a:r>
                      </a:p>
                    </p:txBody>
                  </p:sp>
                  <p:sp>
                    <p:nvSpPr>
                      <p:cNvPr id="33" name="Rounded Rectangle 32"/>
                      <p:cNvSpPr/>
                      <p:nvPr/>
                    </p:nvSpPr>
                    <p:spPr>
                      <a:xfrm>
                        <a:off x="5034877" y="7905484"/>
                        <a:ext cx="6715743" cy="873298"/>
                      </a:xfrm>
                      <a:prstGeom prst="roundRect">
                        <a:avLst/>
                      </a:prstGeom>
                      <a:solidFill>
                        <a:srgbClr val="B8E6E5"/>
                      </a:solidFill>
                    </p:spPr>
                    <p:style>
                      <a:lnRef idx="1">
                        <a:schemeClr val="accent5"/>
                      </a:lnRef>
                      <a:fillRef idx="2">
                        <a:schemeClr val="accent5"/>
                      </a:fillRef>
                      <a:effectRef idx="1">
                        <a:schemeClr val="accent5"/>
                      </a:effectRef>
                      <a:fontRef idx="minor">
                        <a:schemeClr val="dk1"/>
                      </a:fontRef>
                    </p:style>
                    <p:txBody>
                      <a:bodyPr rtlCol="0" anchor="t"/>
                      <a:lstStyle/>
                      <a:p>
                        <a:pPr algn="ctr"/>
                        <a:r>
                          <a:rPr lang="en-US" sz="1000" b="1" dirty="0">
                            <a:solidFill>
                              <a:srgbClr val="000000"/>
                            </a:solidFill>
                          </a:rPr>
                          <a:t>ANALYSIS AND RECOMMENDATIONS</a:t>
                        </a:r>
                      </a:p>
                      <a:p>
                        <a:pPr algn="ctr"/>
                        <a:r>
                          <a:rPr lang="en-US" sz="700" dirty="0">
                            <a:solidFill>
                              <a:srgbClr val="000000"/>
                            </a:solidFill>
                          </a:rPr>
                          <a:t>Consultation input from MSR, community sessions, survey reviewed, analyzed  and recommendations developed on 1951 cut-off implementation and future legislative reform</a:t>
                        </a:r>
                      </a:p>
                    </p:txBody>
                  </p:sp>
                  <p:sp>
                    <p:nvSpPr>
                      <p:cNvPr id="34" name="Rounded Rectangle 33"/>
                      <p:cNvSpPr/>
                      <p:nvPr/>
                    </p:nvSpPr>
                    <p:spPr>
                      <a:xfrm>
                        <a:off x="5034874" y="3961517"/>
                        <a:ext cx="6715741" cy="738980"/>
                      </a:xfrm>
                      <a:prstGeom prst="roundRect">
                        <a:avLst/>
                      </a:prstGeom>
                      <a:solidFill>
                        <a:srgbClr val="DEACB3"/>
                      </a:solidFill>
                    </p:spPr>
                    <p:style>
                      <a:lnRef idx="1">
                        <a:schemeClr val="accent5"/>
                      </a:lnRef>
                      <a:fillRef idx="2">
                        <a:schemeClr val="accent5"/>
                      </a:fillRef>
                      <a:effectRef idx="1">
                        <a:schemeClr val="accent5"/>
                      </a:effectRef>
                      <a:fontRef idx="minor">
                        <a:schemeClr val="dk1"/>
                      </a:fontRef>
                    </p:style>
                    <p:txBody>
                      <a:bodyPr rtlCol="0" anchor="ctr" anchorCtr="0"/>
                      <a:lstStyle/>
                      <a:p>
                        <a:pPr algn="ctr"/>
                        <a:r>
                          <a:rPr lang="en-US" sz="1200" b="1" dirty="0">
                            <a:solidFill>
                              <a:srgbClr val="000000"/>
                            </a:solidFill>
                          </a:rPr>
                          <a:t>COMMUNITY SESSIONS</a:t>
                        </a:r>
                      </a:p>
                    </p:txBody>
                  </p:sp>
                  <p:sp>
                    <p:nvSpPr>
                      <p:cNvPr id="35" name="Rounded Rectangle 34"/>
                      <p:cNvSpPr/>
                      <p:nvPr/>
                    </p:nvSpPr>
                    <p:spPr>
                      <a:xfrm rot="16200000">
                        <a:off x="7996784" y="2546208"/>
                        <a:ext cx="791931" cy="6715742"/>
                      </a:xfrm>
                      <a:prstGeom prst="round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vert="vert" rtlCol="0" anchor="t"/>
                      <a:lstStyle/>
                      <a:p>
                        <a:pPr algn="ctr"/>
                        <a:r>
                          <a:rPr lang="en-US" sz="1000" b="1" dirty="0">
                            <a:solidFill>
                              <a:srgbClr val="000000"/>
                            </a:solidFill>
                          </a:rPr>
                          <a:t>ONLINE CONSULTATION</a:t>
                        </a:r>
                      </a:p>
                      <a:p>
                        <a:pPr algn="ctr"/>
                        <a:r>
                          <a:rPr lang="en-US" sz="700" dirty="0">
                            <a:solidFill>
                              <a:srgbClr val="000000"/>
                            </a:solidFill>
                          </a:rPr>
                          <a:t>Online survey available to everyone . Offers confidentiality</a:t>
                        </a:r>
                      </a:p>
                      <a:p>
                        <a:pPr algn="ctr"/>
                        <a:r>
                          <a:rPr lang="en-US" sz="700" dirty="0">
                            <a:solidFill>
                              <a:srgbClr val="000000"/>
                            </a:solidFill>
                          </a:rPr>
                          <a:t>Managed by specialized firm</a:t>
                        </a:r>
                      </a:p>
                    </p:txBody>
                  </p:sp>
                </p:grpSp>
              </p:grpSp>
              <p:sp>
                <p:nvSpPr>
                  <p:cNvPr id="23" name="TextBox 22"/>
                  <p:cNvSpPr txBox="1"/>
                  <p:nvPr/>
                </p:nvSpPr>
                <p:spPr>
                  <a:xfrm>
                    <a:off x="8779531" y="755030"/>
                    <a:ext cx="4114799" cy="340560"/>
                  </a:xfrm>
                  <a:prstGeom prst="rect">
                    <a:avLst/>
                  </a:prstGeom>
                  <a:noFill/>
                </p:spPr>
                <p:txBody>
                  <a:bodyPr wrap="square" rtlCol="0">
                    <a:spAutoFit/>
                  </a:bodyPr>
                  <a:lstStyle/>
                  <a:p>
                    <a:pPr algn="ctr"/>
                    <a:endParaRPr lang="en-US" sz="800" b="1" u="sng" dirty="0"/>
                  </a:p>
                </p:txBody>
              </p:sp>
              <p:sp>
                <p:nvSpPr>
                  <p:cNvPr id="24" name="Rounded Rectangle 23"/>
                  <p:cNvSpPr/>
                  <p:nvPr/>
                </p:nvSpPr>
                <p:spPr>
                  <a:xfrm rot="16200000">
                    <a:off x="10761214" y="-659273"/>
                    <a:ext cx="584048" cy="4540758"/>
                  </a:xfrm>
                  <a:prstGeom prst="roundRect">
                    <a:avLst/>
                  </a:prstGeom>
                  <a:solidFill>
                    <a:schemeClr val="accent5">
                      <a:lumMod val="60000"/>
                      <a:lumOff val="40000"/>
                    </a:schemeClr>
                  </a:solidFill>
                </p:spPr>
                <p:style>
                  <a:lnRef idx="1">
                    <a:schemeClr val="accent5"/>
                  </a:lnRef>
                  <a:fillRef idx="2">
                    <a:schemeClr val="accent5"/>
                  </a:fillRef>
                  <a:effectRef idx="1">
                    <a:schemeClr val="accent5"/>
                  </a:effectRef>
                  <a:fontRef idx="minor">
                    <a:schemeClr val="dk1"/>
                  </a:fontRef>
                </p:style>
                <p:txBody>
                  <a:bodyPr vert="vert" rtlCol="0" anchor="t"/>
                  <a:lstStyle/>
                  <a:p>
                    <a:pPr algn="ctr"/>
                    <a:r>
                      <a:rPr lang="en-US" sz="1000" b="1" dirty="0">
                        <a:solidFill>
                          <a:srgbClr val="000000"/>
                        </a:solidFill>
                      </a:rPr>
                      <a:t>CREATION OF INDIGENOUS ADVISORY PANEL </a:t>
                    </a:r>
                    <a:r>
                      <a:rPr lang="en-US" sz="600" b="1" dirty="0">
                        <a:solidFill>
                          <a:srgbClr val="000000"/>
                        </a:solidFill>
                      </a:rPr>
                      <a:t>(May 24, 2018)</a:t>
                    </a:r>
                  </a:p>
                  <a:p>
                    <a:pPr algn="ctr"/>
                    <a:r>
                      <a:rPr lang="en-US" sz="700" dirty="0">
                        <a:solidFill>
                          <a:srgbClr val="000000"/>
                        </a:solidFill>
                      </a:rPr>
                      <a:t>Provides advice and guidance through the Collaborative Process</a:t>
                    </a:r>
                  </a:p>
                </p:txBody>
              </p:sp>
              <p:sp>
                <p:nvSpPr>
                  <p:cNvPr id="25" name="Rounded Rectangle 24"/>
                  <p:cNvSpPr/>
                  <p:nvPr/>
                </p:nvSpPr>
                <p:spPr>
                  <a:xfrm>
                    <a:off x="8782857" y="2236284"/>
                    <a:ext cx="4540758" cy="624635"/>
                  </a:xfrm>
                  <a:prstGeom prst="round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000" b="1" dirty="0">
                        <a:solidFill>
                          <a:srgbClr val="000000"/>
                        </a:solidFill>
                      </a:rPr>
                      <a:t>ANNOUNCEMENT OF CONSULTATION APPROACH</a:t>
                    </a:r>
                  </a:p>
                  <a:p>
                    <a:pPr algn="ctr"/>
                    <a:r>
                      <a:rPr lang="en-US" sz="700" dirty="0">
                        <a:solidFill>
                          <a:srgbClr val="000000"/>
                        </a:solidFill>
                      </a:rPr>
                      <a:t>Formal announcement, MSR appointment, Call for funding proposals</a:t>
                    </a:r>
                  </a:p>
                </p:txBody>
              </p:sp>
            </p:grpSp>
            <p:sp>
              <p:nvSpPr>
                <p:cNvPr id="19" name="Left Bracket 18"/>
                <p:cNvSpPr/>
                <p:nvPr/>
              </p:nvSpPr>
              <p:spPr>
                <a:xfrm>
                  <a:off x="9265191" y="7324213"/>
                  <a:ext cx="246799" cy="1274602"/>
                </a:xfrm>
                <a:prstGeom prst="leftBracket">
                  <a:avLst/>
                </a:prstGeom>
                <a:ln>
                  <a:solidFill>
                    <a:schemeClr val="tx1"/>
                  </a:solidFill>
                  <a:headEnd w="lg" len="med"/>
                  <a:tailEnd w="lg" len="med"/>
                </a:ln>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800" b="1" dirty="0">
                      <a:solidFill>
                        <a:schemeClr val="bg1"/>
                      </a:solidFill>
                    </a:rPr>
                    <a:t>Analysis</a:t>
                  </a:r>
                </a:p>
              </p:txBody>
            </p:sp>
            <p:sp>
              <p:nvSpPr>
                <p:cNvPr id="21" name="Left Bracket 20"/>
                <p:cNvSpPr/>
                <p:nvPr/>
              </p:nvSpPr>
              <p:spPr>
                <a:xfrm>
                  <a:off x="9245452" y="1220951"/>
                  <a:ext cx="246801" cy="979730"/>
                </a:xfrm>
                <a:prstGeom prst="leftBracket">
                  <a:avLst/>
                </a:prstGeom>
                <a:ln>
                  <a:solidFill>
                    <a:schemeClr val="tx1"/>
                  </a:solidFill>
                  <a:headEnd w="lg" len="med"/>
                  <a:tailEnd w="lg" len="med"/>
                </a:ln>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800" b="1" dirty="0">
                      <a:solidFill>
                        <a:schemeClr val="bg1"/>
                      </a:solidFill>
                    </a:rPr>
                    <a:t>Co-design</a:t>
                  </a:r>
                </a:p>
              </p:txBody>
            </p:sp>
          </p:grpSp>
          <p:sp>
            <p:nvSpPr>
              <p:cNvPr id="16" name="TextBox 15"/>
              <p:cNvSpPr txBox="1"/>
              <p:nvPr/>
            </p:nvSpPr>
            <p:spPr>
              <a:xfrm>
                <a:off x="8876396" y="1933264"/>
                <a:ext cx="4382406" cy="397634"/>
              </a:xfrm>
              <a:prstGeom prst="rect">
                <a:avLst/>
              </a:prstGeom>
              <a:noFill/>
            </p:spPr>
            <p:txBody>
              <a:bodyPr wrap="square" rtlCol="0">
                <a:spAutoFit/>
              </a:bodyPr>
              <a:lstStyle/>
              <a:p>
                <a:pPr algn="ctr"/>
                <a:r>
                  <a:rPr lang="en-US" sz="1000" b="1" i="1" dirty="0">
                    <a:solidFill>
                      <a:schemeClr val="bg1"/>
                    </a:solidFill>
                  </a:rPr>
                  <a:t>- Launch of Consultations – June 12, 2018  </a:t>
                </a:r>
              </a:p>
            </p:txBody>
          </p:sp>
        </p:grpSp>
        <p:sp>
          <p:nvSpPr>
            <p:cNvPr id="14" name="Rounded Rectangle 13"/>
            <p:cNvSpPr/>
            <p:nvPr/>
          </p:nvSpPr>
          <p:spPr>
            <a:xfrm>
              <a:off x="8494792" y="6376428"/>
              <a:ext cx="4859918" cy="722571"/>
            </a:xfrm>
            <a:prstGeom prst="round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t"/>
            <a:lstStyle/>
            <a:p>
              <a:pPr algn="ctr"/>
              <a:r>
                <a:rPr lang="en-US" sz="1000" b="1" dirty="0">
                  <a:solidFill>
                    <a:srgbClr val="000000"/>
                  </a:solidFill>
                </a:rPr>
                <a:t>EXPERT PANEL(S)</a:t>
              </a:r>
              <a:endParaRPr lang="en-US" sz="700" b="1" dirty="0">
                <a:solidFill>
                  <a:srgbClr val="000000"/>
                </a:solidFill>
              </a:endParaRPr>
            </a:p>
            <a:p>
              <a:pPr algn="ctr"/>
              <a:r>
                <a:rPr lang="en-US" sz="700" dirty="0">
                  <a:solidFill>
                    <a:srgbClr val="000000"/>
                  </a:solidFill>
                </a:rPr>
                <a:t>Indigenous/non-Indigenous legal and scholarly expert panel discussions – may be undertaken as part of Regional Events or separate</a:t>
              </a:r>
            </a:p>
          </p:txBody>
        </p:sp>
      </p:grpSp>
      <p:sp>
        <p:nvSpPr>
          <p:cNvPr id="36" name="Right Bracket 35"/>
          <p:cNvSpPr/>
          <p:nvPr/>
        </p:nvSpPr>
        <p:spPr>
          <a:xfrm>
            <a:off x="8388424" y="3310438"/>
            <a:ext cx="240354" cy="2934200"/>
          </a:xfrm>
          <a:prstGeom prst="rightBracket">
            <a:avLst/>
          </a:prstGeom>
          <a:solidFill>
            <a:schemeClr val="accent5">
              <a:lumMod val="60000"/>
              <a:lumOff val="40000"/>
              <a:alpha val="21000"/>
            </a:schemeClr>
          </a:soli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lIns="55175" tIns="27587" rIns="55175" bIns="27587" rtlCol="0" anchor="ctr"/>
          <a:lstStyle/>
          <a:p>
            <a:pPr algn="ctr"/>
            <a:endParaRPr lang="en-US" dirty="0"/>
          </a:p>
        </p:txBody>
      </p:sp>
      <p:sp>
        <p:nvSpPr>
          <p:cNvPr id="37" name="Rounded Rectangle 36"/>
          <p:cNvSpPr/>
          <p:nvPr/>
        </p:nvSpPr>
        <p:spPr>
          <a:xfrm>
            <a:off x="4644008" y="6083347"/>
            <a:ext cx="3670639" cy="466380"/>
          </a:xfrm>
          <a:prstGeom prst="roundRect">
            <a:avLst/>
          </a:prstGeom>
          <a:solidFill>
            <a:srgbClr val="B8E6E5"/>
          </a:solidFill>
        </p:spPr>
        <p:style>
          <a:lnRef idx="1">
            <a:schemeClr val="accent5"/>
          </a:lnRef>
          <a:fillRef idx="2">
            <a:schemeClr val="accent5"/>
          </a:fillRef>
          <a:effectRef idx="1">
            <a:schemeClr val="accent5"/>
          </a:effectRef>
          <a:fontRef idx="minor">
            <a:schemeClr val="dk1"/>
          </a:fontRef>
        </p:style>
        <p:txBody>
          <a:bodyPr rtlCol="0" anchor="t"/>
          <a:lstStyle/>
          <a:p>
            <a:pPr algn="ctr"/>
            <a:r>
              <a:rPr lang="en-US" sz="1000" b="1" dirty="0">
                <a:solidFill>
                  <a:srgbClr val="000000"/>
                </a:solidFill>
              </a:rPr>
              <a:t>REPORT TO PARLIAMENT - June 2019</a:t>
            </a:r>
          </a:p>
          <a:p>
            <a:pPr algn="ctr"/>
            <a:r>
              <a:rPr lang="en-US" sz="700" dirty="0">
                <a:solidFill>
                  <a:srgbClr val="000000"/>
                </a:solidFill>
              </a:rPr>
              <a:t>Will address recommendations on: 1951 cut-off implementation, Changes to broader Issues and future legislative reform for control by First Nations</a:t>
            </a:r>
          </a:p>
        </p:txBody>
      </p:sp>
      <p:sp>
        <p:nvSpPr>
          <p:cNvPr id="38" name="TextBox 37"/>
          <p:cNvSpPr txBox="1"/>
          <p:nvPr/>
        </p:nvSpPr>
        <p:spPr>
          <a:xfrm>
            <a:off x="8441918" y="3118177"/>
            <a:ext cx="234538" cy="3001878"/>
          </a:xfrm>
          <a:prstGeom prst="rect">
            <a:avLst/>
          </a:prstGeom>
          <a:noFill/>
        </p:spPr>
        <p:txBody>
          <a:bodyPr vert="vert" wrap="square" lIns="55175" tIns="27587" rIns="55175" bIns="27587" rtlCol="0">
            <a:spAutoFit/>
          </a:bodyPr>
          <a:lstStyle/>
          <a:p>
            <a:pPr algn="ctr"/>
            <a:r>
              <a:rPr lang="en-US" sz="800" b="1" dirty="0"/>
              <a:t>Sharing of Input Gathered Throughout the Process</a:t>
            </a:r>
          </a:p>
        </p:txBody>
      </p:sp>
      <p:sp>
        <p:nvSpPr>
          <p:cNvPr id="4" name="Footer Placeholder 3"/>
          <p:cNvSpPr>
            <a:spLocks noGrp="1"/>
          </p:cNvSpPr>
          <p:nvPr>
            <p:ph type="ftr" sz="quarter" idx="11"/>
          </p:nvPr>
        </p:nvSpPr>
        <p:spPr/>
        <p:txBody>
          <a:bodyPr/>
          <a:lstStyle/>
          <a:p>
            <a:r>
              <a:rPr lang="en-CA" dirty="0" smtClean="0"/>
              <a:t>January 14, 2019</a:t>
            </a:r>
            <a:endParaRPr lang="en-CA" dirty="0"/>
          </a:p>
        </p:txBody>
      </p:sp>
      <p:sp>
        <p:nvSpPr>
          <p:cNvPr id="5" name="Slide Number Placeholder 4"/>
          <p:cNvSpPr>
            <a:spLocks noGrp="1"/>
          </p:cNvSpPr>
          <p:nvPr>
            <p:ph type="sldNum" sz="quarter" idx="12"/>
          </p:nvPr>
        </p:nvSpPr>
        <p:spPr/>
        <p:txBody>
          <a:bodyPr/>
          <a:lstStyle/>
          <a:p>
            <a:fld id="{7AE73CCB-3F82-4B92-B008-F0F843D20043}" type="slidenum">
              <a:rPr lang="en-CA" smtClean="0"/>
              <a:t>20</a:t>
            </a:fld>
            <a:endParaRPr lang="en-CA" dirty="0"/>
          </a:p>
        </p:txBody>
      </p:sp>
    </p:spTree>
    <p:extLst>
      <p:ext uri="{BB962C8B-B14F-4D97-AF65-F5344CB8AC3E}">
        <p14:creationId xmlns:p14="http://schemas.microsoft.com/office/powerpoint/2010/main" val="7383978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xmlns="" id="{F8F4101B-13F6-4F49-BE86-3697F184C5B1}"/>
              </a:ext>
            </a:extLst>
          </p:cNvPr>
          <p:cNvSpPr>
            <a:spLocks noGrp="1"/>
          </p:cNvSpPr>
          <p:nvPr>
            <p:ph idx="1"/>
          </p:nvPr>
        </p:nvSpPr>
        <p:spPr>
          <a:xfrm>
            <a:off x="467544" y="1412776"/>
            <a:ext cx="8424936" cy="5292824"/>
          </a:xfrm>
        </p:spPr>
        <p:txBody>
          <a:bodyPr>
            <a:noAutofit/>
          </a:bodyPr>
          <a:lstStyle/>
          <a:p>
            <a:pPr marL="0" indent="0">
              <a:buNone/>
            </a:pPr>
            <a:endParaRPr lang="en-US" sz="800" dirty="0">
              <a:latin typeface="Arial Narrow" panose="020B0606020202030204" pitchFamily="34" charset="0"/>
              <a:cs typeface="Arial Narrow"/>
            </a:endParaRPr>
          </a:p>
          <a:p>
            <a:pPr marL="0" indent="0">
              <a:buNone/>
            </a:pPr>
            <a:r>
              <a:rPr lang="en-US" sz="2000" dirty="0" smtClean="0">
                <a:latin typeface="Arial Narrow" panose="020B0606020202030204" pitchFamily="34" charset="0"/>
                <a:cs typeface="Arial Narrow"/>
              </a:rPr>
              <a:t>The Collaborative </a:t>
            </a:r>
            <a:r>
              <a:rPr lang="en-US" sz="2000" dirty="0">
                <a:latin typeface="Arial Narrow" panose="020B0606020202030204" pitchFamily="34" charset="0"/>
                <a:cs typeface="Arial Narrow"/>
              </a:rPr>
              <a:t>Process will address the following streams:</a:t>
            </a:r>
          </a:p>
          <a:p>
            <a:pPr>
              <a:buFont typeface="+mj-lt"/>
              <a:buAutoNum type="arabicPeriod"/>
            </a:pPr>
            <a:r>
              <a:rPr lang="en-US" sz="2000" b="1" dirty="0">
                <a:latin typeface="Arial Narrow" panose="020B0606020202030204" pitchFamily="34" charset="0"/>
                <a:cs typeface="Arial" panose="020B0604020202020204" pitchFamily="34" charset="0"/>
              </a:rPr>
              <a:t> Implementation of the removal of the 1951 cut-off</a:t>
            </a:r>
          </a:p>
          <a:p>
            <a:pPr lvl="1">
              <a:buFont typeface="Wingdings" panose="05000000000000000000" pitchFamily="2" charset="2"/>
              <a:buChar char="§"/>
            </a:pPr>
            <a:r>
              <a:rPr lang="en-CA" sz="1800" dirty="0">
                <a:latin typeface="Arial Narrow" panose="020B0606020202030204" pitchFamily="34" charset="0"/>
                <a:cs typeface="Arial" panose="020B0604020202020204" pitchFamily="34" charset="0"/>
              </a:rPr>
              <a:t>Implementation of the delayed coming-into-force of the removal of the 1951 cut-off, how best to implement the changes to ensure adequate resources are provided and any unintended consequences are mitigated.</a:t>
            </a:r>
            <a:endParaRPr lang="en-US" sz="1800" dirty="0">
              <a:latin typeface="Arial Narrow" panose="020B0606020202030204" pitchFamily="34" charset="0"/>
              <a:cs typeface="Arial" panose="020B0604020202020204" pitchFamily="34" charset="0"/>
            </a:endParaRPr>
          </a:p>
          <a:p>
            <a:pPr>
              <a:buFont typeface="+mj-lt"/>
              <a:buAutoNum type="arabicPeriod"/>
            </a:pPr>
            <a:r>
              <a:rPr lang="en-CA" sz="2000" b="1" dirty="0">
                <a:latin typeface="Arial Narrow" panose="020B0606020202030204" pitchFamily="34" charset="0"/>
                <a:cs typeface="Arial" panose="020B0604020202020204" pitchFamily="34" charset="0"/>
              </a:rPr>
              <a:t> Remaining inequities related to registration and membership under the </a:t>
            </a:r>
            <a:r>
              <a:rPr lang="en-CA" sz="2000" b="1" i="1" dirty="0" smtClean="0">
                <a:latin typeface="Arial Narrow" panose="020B0606020202030204" pitchFamily="34" charset="0"/>
                <a:cs typeface="Arial" panose="020B0604020202020204" pitchFamily="34" charset="0"/>
              </a:rPr>
              <a:t>Indian </a:t>
            </a:r>
            <a:r>
              <a:rPr lang="en-CA" sz="2000" b="1" i="1" dirty="0">
                <a:latin typeface="Arial Narrow" panose="020B0606020202030204" pitchFamily="34" charset="0"/>
                <a:cs typeface="Arial" panose="020B0604020202020204" pitchFamily="34" charset="0"/>
              </a:rPr>
              <a:t>Act</a:t>
            </a:r>
          </a:p>
          <a:p>
            <a:pPr lvl="1">
              <a:buFont typeface="Wingdings" panose="05000000000000000000" pitchFamily="2" charset="2"/>
              <a:buChar char="§"/>
            </a:pPr>
            <a:r>
              <a:rPr lang="en-US" sz="1800" dirty="0">
                <a:latin typeface="Arial Narrow" panose="020B0606020202030204" pitchFamily="34" charset="0"/>
                <a:cs typeface="Arial" panose="020B0604020202020204" pitchFamily="34" charset="0"/>
              </a:rPr>
              <a:t>Adoption, the second generation cut-off, unknown/unstated paternity, enfranchisement, deregistration, children of same sex parents, categories in Indian registration, cross-border issues and non-cisgender identities as it relates to Indian registration and band membership.</a:t>
            </a:r>
          </a:p>
          <a:p>
            <a:pPr>
              <a:buFont typeface="+mj-lt"/>
              <a:buAutoNum type="arabicPeriod"/>
            </a:pPr>
            <a:r>
              <a:rPr lang="en-US" sz="2000" b="1" dirty="0">
                <a:latin typeface="Arial Narrow" panose="020B0606020202030204" pitchFamily="34" charset="0"/>
                <a:cs typeface="Arial" panose="020B0604020202020204" pitchFamily="34" charset="0"/>
              </a:rPr>
              <a:t> </a:t>
            </a:r>
            <a:r>
              <a:rPr lang="en-CA" sz="2000" b="1" dirty="0">
                <a:latin typeface="Arial Narrow" panose="020B0606020202030204" pitchFamily="34" charset="0"/>
                <a:cs typeface="Arial" panose="020B0604020202020204" pitchFamily="34" charset="0"/>
              </a:rPr>
              <a:t>First Nations exclusive responsibility for determining membership /citizenship (moving beyond the Indian Act)</a:t>
            </a:r>
          </a:p>
          <a:p>
            <a:pPr lvl="1">
              <a:buFont typeface="Wingdings" panose="05000000000000000000" pitchFamily="2" charset="2"/>
              <a:buChar char="§"/>
            </a:pPr>
            <a:r>
              <a:rPr lang="en-US" sz="1800" dirty="0">
                <a:latin typeface="Arial Narrow" panose="020B0606020202030204" pitchFamily="34" charset="0"/>
                <a:cs typeface="Arial" panose="020B0604020202020204" pitchFamily="34" charset="0"/>
              </a:rPr>
              <a:t>Federal versus First Nation role and the development of options for First Nations to take exclusive responsibility for the determination of the identity of their members or citizens.</a:t>
            </a:r>
            <a:r>
              <a:rPr lang="en-US" sz="2000" dirty="0">
                <a:latin typeface="Arial Narrow" panose="020B0606020202030204" pitchFamily="34" charset="0"/>
              </a:rPr>
              <a:t/>
            </a:r>
            <a:br>
              <a:rPr lang="en-US" sz="2000" dirty="0">
                <a:latin typeface="Arial Narrow" panose="020B0606020202030204" pitchFamily="34" charset="0"/>
              </a:rPr>
            </a:br>
            <a:endParaRPr lang="en-US" sz="2000" dirty="0">
              <a:latin typeface="Arial Narrow" panose="020B0606020202030204" pitchFamily="34" charset="0"/>
              <a:cs typeface="Arial Narrow"/>
            </a:endParaRPr>
          </a:p>
        </p:txBody>
      </p:sp>
      <p:sp>
        <p:nvSpPr>
          <p:cNvPr id="7" name="Title 1">
            <a:extLst>
              <a:ext uri="{FF2B5EF4-FFF2-40B4-BE49-F238E27FC236}">
                <a16:creationId xmlns:a16="http://schemas.microsoft.com/office/drawing/2014/main" xmlns="" id="{1E88C682-AA6A-49D2-997D-892DF648DF95}"/>
              </a:ext>
            </a:extLst>
          </p:cNvPr>
          <p:cNvSpPr>
            <a:spLocks noGrp="1"/>
          </p:cNvSpPr>
          <p:nvPr>
            <p:ph type="title"/>
          </p:nvPr>
        </p:nvSpPr>
        <p:spPr>
          <a:xfrm>
            <a:off x="395536" y="620688"/>
            <a:ext cx="8568952" cy="720080"/>
          </a:xfrm>
          <a:solidFill>
            <a:schemeClr val="accent5">
              <a:lumMod val="20000"/>
              <a:lumOff val="80000"/>
            </a:schemeClr>
          </a:solidFill>
        </p:spPr>
        <p:txBody>
          <a:bodyPr anchor="ctr" anchorCtr="0">
            <a:normAutofit fontScale="90000"/>
          </a:bodyPr>
          <a:lstStyle/>
          <a:p>
            <a:pPr algn="ctr">
              <a:defRPr/>
            </a:pPr>
            <a:r>
              <a:rPr lang="en-CA" dirty="0"/>
              <a:t>Consultation Streams </a:t>
            </a:r>
            <a:br>
              <a:rPr lang="en-CA" dirty="0"/>
            </a:br>
            <a:r>
              <a:rPr lang="en-CA" dirty="0"/>
              <a:t>What We Should Discuss</a:t>
            </a:r>
            <a:endParaRPr lang="en-US" sz="2000" dirty="0"/>
          </a:p>
        </p:txBody>
      </p:sp>
      <p:sp>
        <p:nvSpPr>
          <p:cNvPr id="3" name="Footer Placeholder 2"/>
          <p:cNvSpPr>
            <a:spLocks noGrp="1"/>
          </p:cNvSpPr>
          <p:nvPr>
            <p:ph type="ftr" sz="quarter" idx="11"/>
          </p:nvPr>
        </p:nvSpPr>
        <p:spPr/>
        <p:txBody>
          <a:bodyPr/>
          <a:lstStyle/>
          <a:p>
            <a:r>
              <a:rPr lang="en-CA" dirty="0" smtClean="0"/>
              <a:t>January 14, 2019</a:t>
            </a:r>
            <a:endParaRPr lang="en-CA" dirty="0"/>
          </a:p>
        </p:txBody>
      </p:sp>
      <p:sp>
        <p:nvSpPr>
          <p:cNvPr id="4" name="Slide Number Placeholder 3"/>
          <p:cNvSpPr>
            <a:spLocks noGrp="1"/>
          </p:cNvSpPr>
          <p:nvPr>
            <p:ph type="sldNum" sz="quarter" idx="12"/>
          </p:nvPr>
        </p:nvSpPr>
        <p:spPr/>
        <p:txBody>
          <a:bodyPr/>
          <a:lstStyle/>
          <a:p>
            <a:fld id="{7AE73CCB-3F82-4B92-B008-F0F843D20043}" type="slidenum">
              <a:rPr lang="en-CA" smtClean="0"/>
              <a:t>21</a:t>
            </a:fld>
            <a:endParaRPr lang="en-CA" dirty="0"/>
          </a:p>
        </p:txBody>
      </p:sp>
    </p:spTree>
    <p:extLst>
      <p:ext uri="{BB962C8B-B14F-4D97-AF65-F5344CB8AC3E}">
        <p14:creationId xmlns:p14="http://schemas.microsoft.com/office/powerpoint/2010/main" val="28760107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xmlns="" id="{F8F4101B-13F6-4F49-BE86-3697F184C5B1}"/>
              </a:ext>
            </a:extLst>
          </p:cNvPr>
          <p:cNvSpPr>
            <a:spLocks noGrp="1"/>
          </p:cNvSpPr>
          <p:nvPr>
            <p:ph idx="1"/>
          </p:nvPr>
        </p:nvSpPr>
        <p:spPr>
          <a:xfrm>
            <a:off x="467544" y="1268760"/>
            <a:ext cx="8424936" cy="5292824"/>
          </a:xfrm>
        </p:spPr>
        <p:txBody>
          <a:bodyPr>
            <a:noAutofit/>
          </a:bodyPr>
          <a:lstStyle/>
          <a:p>
            <a:pPr marL="0" indent="0">
              <a:buNone/>
            </a:pPr>
            <a:r>
              <a:rPr lang="en-US" sz="1000" dirty="0">
                <a:latin typeface="Arial Narrow" panose="020B0606020202030204" pitchFamily="34" charset="0"/>
              </a:rPr>
              <a:t/>
            </a:r>
            <a:br>
              <a:rPr lang="en-US" sz="1000" dirty="0">
                <a:latin typeface="Arial Narrow" panose="020B0606020202030204" pitchFamily="34" charset="0"/>
              </a:rPr>
            </a:br>
            <a:endParaRPr lang="en-US" sz="1000" dirty="0">
              <a:latin typeface="Arial Narrow" panose="020B0606020202030204" pitchFamily="34" charset="0"/>
            </a:endParaRPr>
          </a:p>
          <a:p>
            <a:pPr marL="0" indent="0">
              <a:buNone/>
            </a:pPr>
            <a:r>
              <a:rPr lang="en-CA" sz="1800" dirty="0">
                <a:latin typeface="Arial Narrow" panose="020B0606020202030204" pitchFamily="34" charset="0"/>
              </a:rPr>
              <a:t>Discussions around the implementation of the delayed coming-into-force clauses in Bill S-3 relating to the removal of the 1951 cut-off. First Nations will be consulted on how best to implement the changes, to identify what resources are required and to ensure any unintended consequences are mitigated</a:t>
            </a:r>
            <a:r>
              <a:rPr lang="en-CA" sz="1800" dirty="0" smtClean="0">
                <a:latin typeface="Arial Narrow" panose="020B0606020202030204" pitchFamily="34" charset="0"/>
              </a:rPr>
              <a:t>.</a:t>
            </a:r>
          </a:p>
          <a:p>
            <a:pPr marL="0" indent="0">
              <a:buNone/>
            </a:pPr>
            <a:endParaRPr lang="en-CA" sz="1800" dirty="0">
              <a:latin typeface="Arial Narrow" panose="020B0606020202030204" pitchFamily="34" charset="0"/>
            </a:endParaRPr>
          </a:p>
          <a:p>
            <a:pPr marL="342900" indent="-342900">
              <a:buFont typeface="+mj-lt"/>
              <a:buAutoNum type="arabicParenR"/>
            </a:pPr>
            <a:r>
              <a:rPr lang="en-CA" sz="2400" b="1" dirty="0" smtClean="0">
                <a:latin typeface="Arial Narrow" panose="020B0606020202030204" pitchFamily="34" charset="0"/>
              </a:rPr>
              <a:t>How </a:t>
            </a:r>
            <a:r>
              <a:rPr lang="en-CA" sz="2400" b="1" dirty="0">
                <a:latin typeface="Arial Narrow" panose="020B0606020202030204" pitchFamily="34" charset="0"/>
              </a:rPr>
              <a:t>will the removal of the 1951 cut-off impact </a:t>
            </a:r>
            <a:r>
              <a:rPr lang="en-US" sz="2400" b="1" dirty="0" smtClean="0">
                <a:latin typeface="Arial Narrow" panose="020B0606020202030204" pitchFamily="34" charset="0"/>
              </a:rPr>
              <a:t>you and our community</a:t>
            </a:r>
            <a:r>
              <a:rPr lang="en-CA" sz="2400" b="1" dirty="0" smtClean="0">
                <a:latin typeface="Arial Narrow" panose="020B0606020202030204" pitchFamily="34" charset="0"/>
              </a:rPr>
              <a:t>? </a:t>
            </a:r>
            <a:r>
              <a:rPr lang="en-CA" sz="2400" dirty="0">
                <a:latin typeface="Arial Narrow" panose="020B0606020202030204" pitchFamily="34" charset="0"/>
              </a:rPr>
              <a:t>(e.g.: environmental, economic, land, services, cultural, migration back to reserve, governance, upcoming ratification, demographic impact, membership…)</a:t>
            </a:r>
            <a:endParaRPr lang="fr-CA" sz="2400" dirty="0">
              <a:latin typeface="Arial Narrow" panose="020B0606020202030204" pitchFamily="34" charset="0"/>
            </a:endParaRPr>
          </a:p>
          <a:p>
            <a:pPr marL="342900" lvl="0" indent="-342900">
              <a:buFont typeface="+mj-lt"/>
              <a:buAutoNum type="arabicParenR"/>
            </a:pPr>
            <a:endParaRPr lang="en-CA" sz="2400" b="1" dirty="0" smtClean="0">
              <a:latin typeface="Arial Narrow" panose="020B0606020202030204" pitchFamily="34" charset="0"/>
            </a:endParaRPr>
          </a:p>
          <a:p>
            <a:pPr marL="342900" lvl="0" indent="-342900">
              <a:buFont typeface="+mj-lt"/>
              <a:buAutoNum type="arabicParenR"/>
            </a:pPr>
            <a:r>
              <a:rPr lang="en-CA" sz="2400" b="1" dirty="0" smtClean="0">
                <a:latin typeface="Arial Narrow" panose="020B0606020202030204" pitchFamily="34" charset="0"/>
              </a:rPr>
              <a:t>How </a:t>
            </a:r>
            <a:r>
              <a:rPr lang="en-CA" sz="2400" b="1" dirty="0">
                <a:latin typeface="Arial Narrow" panose="020B0606020202030204" pitchFamily="34" charset="0"/>
              </a:rPr>
              <a:t>can the Government of Canada assist in addressing the impacts of the removal of the 1951 cut-off? </a:t>
            </a:r>
            <a:r>
              <a:rPr lang="en-CA" sz="2400" dirty="0">
                <a:latin typeface="Arial Narrow" panose="020B0606020202030204" pitchFamily="34" charset="0"/>
              </a:rPr>
              <a:t>(e.g. capacity, </a:t>
            </a:r>
            <a:r>
              <a:rPr lang="en-CA" sz="2400" dirty="0" smtClean="0">
                <a:latin typeface="Arial Narrow" panose="020B0606020202030204" pitchFamily="34" charset="0"/>
              </a:rPr>
              <a:t>additional resources</a:t>
            </a:r>
            <a:r>
              <a:rPr lang="en-CA" sz="2400" dirty="0">
                <a:latin typeface="Arial Narrow" panose="020B0606020202030204" pitchFamily="34" charset="0"/>
              </a:rPr>
              <a:t>, timeline, process</a:t>
            </a:r>
            <a:r>
              <a:rPr lang="en-CA" sz="2400" dirty="0" smtClean="0">
                <a:latin typeface="Arial Narrow" panose="020B0606020202030204" pitchFamily="34" charset="0"/>
              </a:rPr>
              <a:t>…)</a:t>
            </a:r>
          </a:p>
          <a:p>
            <a:pPr marL="342900" lvl="0" indent="-342900">
              <a:buFont typeface="+mj-lt"/>
              <a:buAutoNum type="arabicParenR"/>
            </a:pPr>
            <a:endParaRPr lang="en-CA" sz="2400" b="1" dirty="0">
              <a:latin typeface="Arial Narrow" panose="020B0606020202030204" pitchFamily="34" charset="0"/>
            </a:endParaRPr>
          </a:p>
          <a:p>
            <a:pPr marL="0" indent="0">
              <a:buNone/>
            </a:pPr>
            <a:endParaRPr lang="en-US" sz="2400" dirty="0">
              <a:latin typeface="Arial Narrow" panose="020B0606020202030204" pitchFamily="34" charset="0"/>
              <a:cs typeface="Arial Narrow"/>
            </a:endParaRPr>
          </a:p>
        </p:txBody>
      </p:sp>
      <p:sp>
        <p:nvSpPr>
          <p:cNvPr id="7" name="Title 1">
            <a:extLst>
              <a:ext uri="{FF2B5EF4-FFF2-40B4-BE49-F238E27FC236}">
                <a16:creationId xmlns:a16="http://schemas.microsoft.com/office/drawing/2014/main" xmlns="" id="{1E88C682-AA6A-49D2-997D-892DF648DF95}"/>
              </a:ext>
            </a:extLst>
          </p:cNvPr>
          <p:cNvSpPr>
            <a:spLocks noGrp="1"/>
          </p:cNvSpPr>
          <p:nvPr>
            <p:ph type="title"/>
          </p:nvPr>
        </p:nvSpPr>
        <p:spPr>
          <a:xfrm>
            <a:off x="395536" y="620688"/>
            <a:ext cx="8568952" cy="720080"/>
          </a:xfrm>
          <a:solidFill>
            <a:schemeClr val="accent5">
              <a:lumMod val="20000"/>
              <a:lumOff val="80000"/>
            </a:schemeClr>
          </a:solidFill>
        </p:spPr>
        <p:txBody>
          <a:bodyPr anchor="ctr" anchorCtr="0">
            <a:noAutofit/>
          </a:bodyPr>
          <a:lstStyle/>
          <a:p>
            <a:pPr algn="ctr">
              <a:defRPr/>
            </a:pPr>
            <a:r>
              <a:rPr lang="en-US" sz="2400" dirty="0"/>
              <a:t>Stream </a:t>
            </a:r>
            <a:r>
              <a:rPr lang="en-US" sz="2400" dirty="0" smtClean="0"/>
              <a:t>1 </a:t>
            </a:r>
            <a:br>
              <a:rPr lang="en-US" sz="2400" dirty="0" smtClean="0"/>
            </a:br>
            <a:r>
              <a:rPr lang="en-US" sz="2400" dirty="0" smtClean="0"/>
              <a:t>The </a:t>
            </a:r>
            <a:r>
              <a:rPr lang="en-US" sz="2400" dirty="0"/>
              <a:t>removal of the 1951 </a:t>
            </a:r>
            <a:r>
              <a:rPr lang="en-US" sz="2400" dirty="0" smtClean="0"/>
              <a:t>cut-off </a:t>
            </a:r>
            <a:r>
              <a:rPr lang="en-US" sz="2400" dirty="0"/>
              <a:t>from </a:t>
            </a:r>
            <a:r>
              <a:rPr lang="en-US" sz="2400" dirty="0" smtClean="0"/>
              <a:t>the </a:t>
            </a:r>
            <a:r>
              <a:rPr lang="en-US" sz="2400" i="1" dirty="0"/>
              <a:t>Indian Act</a:t>
            </a:r>
          </a:p>
        </p:txBody>
      </p:sp>
      <p:sp>
        <p:nvSpPr>
          <p:cNvPr id="3" name="Footer Placeholder 2"/>
          <p:cNvSpPr>
            <a:spLocks noGrp="1"/>
          </p:cNvSpPr>
          <p:nvPr>
            <p:ph type="ftr" sz="quarter" idx="11"/>
          </p:nvPr>
        </p:nvSpPr>
        <p:spPr/>
        <p:txBody>
          <a:bodyPr/>
          <a:lstStyle/>
          <a:p>
            <a:r>
              <a:rPr lang="en-CA" dirty="0" smtClean="0"/>
              <a:t>January 14, 2019</a:t>
            </a:r>
            <a:endParaRPr lang="en-CA" dirty="0"/>
          </a:p>
        </p:txBody>
      </p:sp>
      <p:sp>
        <p:nvSpPr>
          <p:cNvPr id="4" name="Slide Number Placeholder 3"/>
          <p:cNvSpPr>
            <a:spLocks noGrp="1"/>
          </p:cNvSpPr>
          <p:nvPr>
            <p:ph type="sldNum" sz="quarter" idx="12"/>
          </p:nvPr>
        </p:nvSpPr>
        <p:spPr/>
        <p:txBody>
          <a:bodyPr/>
          <a:lstStyle/>
          <a:p>
            <a:fld id="{7AE73CCB-3F82-4B92-B008-F0F843D20043}" type="slidenum">
              <a:rPr lang="en-CA" smtClean="0"/>
              <a:t>22</a:t>
            </a:fld>
            <a:endParaRPr lang="en-CA" dirty="0"/>
          </a:p>
        </p:txBody>
      </p:sp>
    </p:spTree>
    <p:extLst>
      <p:ext uri="{BB962C8B-B14F-4D97-AF65-F5344CB8AC3E}">
        <p14:creationId xmlns:p14="http://schemas.microsoft.com/office/powerpoint/2010/main" val="7262119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xmlns="" id="{F8F4101B-13F6-4F49-BE86-3697F184C5B1}"/>
              </a:ext>
            </a:extLst>
          </p:cNvPr>
          <p:cNvSpPr>
            <a:spLocks noGrp="1"/>
          </p:cNvSpPr>
          <p:nvPr>
            <p:ph idx="1"/>
          </p:nvPr>
        </p:nvSpPr>
        <p:spPr>
          <a:xfrm>
            <a:off x="467544" y="1556792"/>
            <a:ext cx="8424936" cy="4932784"/>
          </a:xfrm>
        </p:spPr>
        <p:txBody>
          <a:bodyPr>
            <a:noAutofit/>
          </a:bodyPr>
          <a:lstStyle/>
          <a:p>
            <a:pPr marL="0" indent="0">
              <a:buNone/>
            </a:pPr>
            <a:endParaRPr lang="en-US" sz="800" dirty="0">
              <a:latin typeface="Arial Narrow" panose="020B0606020202030204" pitchFamily="34" charset="0"/>
              <a:cs typeface="Arial Narrow"/>
            </a:endParaRPr>
          </a:p>
          <a:p>
            <a:pPr marL="0" indent="0">
              <a:buNone/>
            </a:pPr>
            <a:r>
              <a:rPr lang="en-CA" sz="1800" dirty="0">
                <a:latin typeface="Arial Narrow" panose="020B0606020202030204" pitchFamily="34" charset="0"/>
              </a:rPr>
              <a:t>These issues were articulated in Bill S-3 and enhanced by the </a:t>
            </a:r>
            <a:r>
              <a:rPr lang="en-CA" sz="1800" dirty="0" smtClean="0">
                <a:latin typeface="Arial Narrow" panose="020B0606020202030204" pitchFamily="34" charset="0"/>
              </a:rPr>
              <a:t>input. </a:t>
            </a:r>
            <a:r>
              <a:rPr lang="en-CA" sz="1800" dirty="0">
                <a:latin typeface="Arial Narrow" panose="020B0606020202030204" pitchFamily="34" charset="0"/>
              </a:rPr>
              <a:t>This includes issues such as, but not limited to: </a:t>
            </a:r>
          </a:p>
          <a:p>
            <a:pPr marL="0" indent="0">
              <a:buNone/>
            </a:pPr>
            <a:endParaRPr lang="en-US" sz="1800" dirty="0">
              <a:latin typeface="Arial Narrow" panose="020B0606020202030204" pitchFamily="34" charset="0"/>
            </a:endParaRPr>
          </a:p>
          <a:p>
            <a:pPr lvl="2"/>
            <a:endParaRPr lang="en-CA" sz="1800" dirty="0">
              <a:latin typeface="Arial Narrow" panose="020B0606020202030204" pitchFamily="34" charset="0"/>
            </a:endParaRPr>
          </a:p>
          <a:p>
            <a:pPr marL="384175" lvl="2" indent="0">
              <a:buNone/>
            </a:pPr>
            <a:endParaRPr lang="en-CA" sz="1800" dirty="0">
              <a:latin typeface="Arial Narrow" panose="020B0606020202030204" pitchFamily="34" charset="0"/>
            </a:endParaRPr>
          </a:p>
          <a:p>
            <a:pPr marL="0" indent="0">
              <a:buNone/>
            </a:pPr>
            <a:endParaRPr lang="en-CA" sz="1800" dirty="0">
              <a:latin typeface="Arial Narrow" panose="020B0606020202030204" pitchFamily="34" charset="0"/>
            </a:endParaRPr>
          </a:p>
          <a:p>
            <a:pPr marL="342900" indent="-342900">
              <a:buFont typeface="+mj-lt"/>
              <a:buAutoNum type="arabicParenR"/>
            </a:pPr>
            <a:r>
              <a:rPr lang="en-CA" sz="2800" b="1" dirty="0" smtClean="0">
                <a:latin typeface="Arial Narrow" panose="020B0606020202030204" pitchFamily="34" charset="0"/>
              </a:rPr>
              <a:t>Are </a:t>
            </a:r>
            <a:r>
              <a:rPr lang="en-CA" sz="2800" b="1" dirty="0">
                <a:latin typeface="Arial Narrow" panose="020B0606020202030204" pitchFamily="34" charset="0"/>
              </a:rPr>
              <a:t>there other inequities that need to be </a:t>
            </a:r>
            <a:r>
              <a:rPr lang="en-CA" sz="2800" b="1" dirty="0" smtClean="0">
                <a:latin typeface="Arial Narrow" panose="020B0606020202030204" pitchFamily="34" charset="0"/>
              </a:rPr>
              <a:t>discussed (</a:t>
            </a:r>
            <a:r>
              <a:rPr lang="en-CA" sz="2400" dirty="0" smtClean="0">
                <a:latin typeface="Arial Narrow" panose="020B0606020202030204" pitchFamily="34" charset="0"/>
              </a:rPr>
              <a:t>e.g. cross-border issues</a:t>
            </a:r>
            <a:r>
              <a:rPr lang="en-CA" sz="2800" b="1" dirty="0" smtClean="0">
                <a:latin typeface="Arial Narrow" panose="020B0606020202030204" pitchFamily="34" charset="0"/>
              </a:rPr>
              <a:t>)? </a:t>
            </a:r>
            <a:r>
              <a:rPr lang="en-CA" sz="2800" b="1" dirty="0">
                <a:latin typeface="Arial Narrow" panose="020B0606020202030204" pitchFamily="34" charset="0"/>
              </a:rPr>
              <a:t>What are they</a:t>
            </a:r>
            <a:r>
              <a:rPr lang="en-CA" sz="2800" b="1" dirty="0" smtClean="0">
                <a:latin typeface="Arial Narrow" panose="020B0606020202030204" pitchFamily="34" charset="0"/>
              </a:rPr>
              <a:t>?</a:t>
            </a:r>
          </a:p>
          <a:p>
            <a:pPr marL="342900" indent="-342900">
              <a:buFont typeface="+mj-lt"/>
              <a:buAutoNum type="arabicParenR"/>
            </a:pPr>
            <a:endParaRPr lang="en-CA" sz="2800" b="1" dirty="0">
              <a:latin typeface="Arial Narrow" panose="020B0606020202030204" pitchFamily="34" charset="0"/>
            </a:endParaRPr>
          </a:p>
          <a:p>
            <a:pPr marL="342900" indent="-342900">
              <a:buFont typeface="+mj-lt"/>
              <a:buAutoNum type="arabicParenR"/>
            </a:pPr>
            <a:r>
              <a:rPr lang="en-CA" sz="2800" b="1" dirty="0">
                <a:latin typeface="Arial Narrow" panose="020B0606020202030204" pitchFamily="34" charset="0"/>
              </a:rPr>
              <a:t>What would you recommend for the next steps going </a:t>
            </a:r>
            <a:r>
              <a:rPr lang="en-CA" sz="2800" b="1" dirty="0" smtClean="0">
                <a:latin typeface="Arial Narrow" panose="020B0606020202030204" pitchFamily="34" charset="0"/>
              </a:rPr>
              <a:t>forward </a:t>
            </a:r>
            <a:r>
              <a:rPr lang="en-CA" sz="2400" dirty="0" smtClean="0">
                <a:latin typeface="Arial Narrow" panose="020B0606020202030204" pitchFamily="34" charset="0"/>
              </a:rPr>
              <a:t>(e.g. elimination of Section 6</a:t>
            </a:r>
            <a:r>
              <a:rPr lang="en-CA" sz="2000" dirty="0" smtClean="0">
                <a:latin typeface="Arial Narrow" panose="020B0606020202030204" pitchFamily="34" charset="0"/>
              </a:rPr>
              <a:t>)</a:t>
            </a:r>
            <a:r>
              <a:rPr lang="en-CA" sz="2800" b="1" dirty="0" smtClean="0">
                <a:latin typeface="Arial Narrow" panose="020B0606020202030204" pitchFamily="34" charset="0"/>
              </a:rPr>
              <a:t>? </a:t>
            </a:r>
            <a:endParaRPr lang="en-CA" sz="2800" b="1" dirty="0">
              <a:latin typeface="Arial Narrow" panose="020B0606020202030204" pitchFamily="34" charset="0"/>
            </a:endParaRPr>
          </a:p>
          <a:p>
            <a:pPr marL="0" indent="0">
              <a:buNone/>
            </a:pPr>
            <a:r>
              <a:rPr lang="en-US" sz="2800" dirty="0">
                <a:latin typeface="Arial Narrow" panose="020B0606020202030204" pitchFamily="34" charset="0"/>
              </a:rPr>
              <a:t/>
            </a:r>
            <a:br>
              <a:rPr lang="en-US" sz="2800" dirty="0">
                <a:latin typeface="Arial Narrow" panose="020B0606020202030204" pitchFamily="34" charset="0"/>
              </a:rPr>
            </a:br>
            <a:endParaRPr lang="en-US" sz="2800" dirty="0">
              <a:latin typeface="Arial Narrow" panose="020B0606020202030204" pitchFamily="34" charset="0"/>
              <a:cs typeface="Arial Narrow"/>
            </a:endParaRPr>
          </a:p>
        </p:txBody>
      </p:sp>
      <p:sp>
        <p:nvSpPr>
          <p:cNvPr id="7" name="Title 1">
            <a:extLst>
              <a:ext uri="{FF2B5EF4-FFF2-40B4-BE49-F238E27FC236}">
                <a16:creationId xmlns:a16="http://schemas.microsoft.com/office/drawing/2014/main" xmlns="" id="{1E88C682-AA6A-49D2-997D-892DF648DF95}"/>
              </a:ext>
            </a:extLst>
          </p:cNvPr>
          <p:cNvSpPr>
            <a:spLocks noGrp="1"/>
          </p:cNvSpPr>
          <p:nvPr>
            <p:ph type="title"/>
          </p:nvPr>
        </p:nvSpPr>
        <p:spPr>
          <a:xfrm>
            <a:off x="395536" y="620688"/>
            <a:ext cx="8568952" cy="720080"/>
          </a:xfrm>
          <a:solidFill>
            <a:schemeClr val="accent5">
              <a:lumMod val="20000"/>
              <a:lumOff val="80000"/>
            </a:schemeClr>
          </a:solidFill>
        </p:spPr>
        <p:txBody>
          <a:bodyPr anchor="ctr" anchorCtr="0">
            <a:noAutofit/>
          </a:bodyPr>
          <a:lstStyle/>
          <a:p>
            <a:pPr algn="ctr">
              <a:defRPr/>
            </a:pPr>
            <a:r>
              <a:rPr lang="en-CA" sz="2400" dirty="0"/>
              <a:t>Stream 2 - Remaining inequities related to registration and membership under the </a:t>
            </a:r>
            <a:r>
              <a:rPr lang="en-CA" sz="2400" i="1" dirty="0"/>
              <a:t>Indian Act</a:t>
            </a:r>
            <a:endParaRPr lang="en-US" sz="2400" i="1" dirty="0"/>
          </a:p>
        </p:txBody>
      </p:sp>
      <p:sp>
        <p:nvSpPr>
          <p:cNvPr id="3" name="TextBox 2">
            <a:extLst>
              <a:ext uri="{FF2B5EF4-FFF2-40B4-BE49-F238E27FC236}">
                <a16:creationId xmlns:a16="http://schemas.microsoft.com/office/drawing/2014/main" xmlns="" id="{D647A1AE-84E1-48F5-B353-C1E143021097}"/>
              </a:ext>
            </a:extLst>
          </p:cNvPr>
          <p:cNvSpPr txBox="1"/>
          <p:nvPr/>
        </p:nvSpPr>
        <p:spPr>
          <a:xfrm>
            <a:off x="4114800" y="2971800"/>
            <a:ext cx="914400" cy="914400"/>
          </a:xfrm>
          <a:prstGeom prst="rect">
            <a:avLst/>
          </a:prstGeom>
          <a:noFill/>
        </p:spPr>
        <p:txBody>
          <a:bodyPr wrap="square" rtlCol="0">
            <a:spAutoFit/>
          </a:bodyPr>
          <a:lstStyle/>
          <a:p>
            <a:endParaRPr lang="en-CA" dirty="0"/>
          </a:p>
        </p:txBody>
      </p:sp>
      <p:sp>
        <p:nvSpPr>
          <p:cNvPr id="4" name="TextBox 3">
            <a:extLst>
              <a:ext uri="{FF2B5EF4-FFF2-40B4-BE49-F238E27FC236}">
                <a16:creationId xmlns:a16="http://schemas.microsoft.com/office/drawing/2014/main" xmlns="" id="{2839A009-0D36-422C-9C0B-91D973F548AF}"/>
              </a:ext>
            </a:extLst>
          </p:cNvPr>
          <p:cNvSpPr txBox="1"/>
          <p:nvPr/>
        </p:nvSpPr>
        <p:spPr>
          <a:xfrm>
            <a:off x="501278" y="2348880"/>
            <a:ext cx="8175178" cy="1169551"/>
          </a:xfrm>
          <a:prstGeom prst="rect">
            <a:avLst/>
          </a:prstGeom>
          <a:noFill/>
        </p:spPr>
        <p:txBody>
          <a:bodyPr wrap="square" numCol="2" rtlCol="0">
            <a:spAutoFit/>
          </a:bodyPr>
          <a:lstStyle/>
          <a:p>
            <a:pPr algn="ctr"/>
            <a:r>
              <a:rPr lang="en-CA" sz="1400" b="1" dirty="0">
                <a:solidFill>
                  <a:srgbClr val="000000"/>
                </a:solidFill>
                <a:latin typeface="Arial Narrow" panose="020B0606020202030204" pitchFamily="34" charset="0"/>
              </a:rPr>
              <a:t>Adoption</a:t>
            </a:r>
          </a:p>
          <a:p>
            <a:pPr algn="ctr"/>
            <a:r>
              <a:rPr lang="en-CA" sz="1400" b="1" dirty="0">
                <a:solidFill>
                  <a:srgbClr val="000000"/>
                </a:solidFill>
                <a:latin typeface="Arial Narrow" panose="020B0606020202030204" pitchFamily="34" charset="0"/>
              </a:rPr>
              <a:t>Second-generation cut-off</a:t>
            </a:r>
          </a:p>
          <a:p>
            <a:pPr algn="ctr"/>
            <a:r>
              <a:rPr lang="en-CA" sz="1400" dirty="0">
                <a:solidFill>
                  <a:srgbClr val="000000"/>
                </a:solidFill>
                <a:latin typeface="Arial Narrow" panose="020B0606020202030204" pitchFamily="34" charset="0"/>
              </a:rPr>
              <a:t>Unknown/unstated paternity</a:t>
            </a:r>
          </a:p>
          <a:p>
            <a:pPr algn="ctr"/>
            <a:r>
              <a:rPr lang="en-CA" sz="1400" dirty="0">
                <a:solidFill>
                  <a:srgbClr val="000000"/>
                </a:solidFill>
                <a:latin typeface="Arial Narrow" panose="020B0606020202030204" pitchFamily="34" charset="0"/>
              </a:rPr>
              <a:t>Enfranchisement</a:t>
            </a:r>
          </a:p>
          <a:p>
            <a:pPr algn="ctr"/>
            <a:r>
              <a:rPr lang="en-CA" sz="1400" dirty="0" smtClean="0">
                <a:solidFill>
                  <a:srgbClr val="000000"/>
                </a:solidFill>
                <a:latin typeface="Arial Narrow" panose="020B0606020202030204" pitchFamily="34" charset="0"/>
              </a:rPr>
              <a:t>Categories </a:t>
            </a:r>
            <a:r>
              <a:rPr lang="en-CA" sz="1400" dirty="0">
                <a:solidFill>
                  <a:srgbClr val="000000"/>
                </a:solidFill>
                <a:latin typeface="Arial Narrow" panose="020B0606020202030204" pitchFamily="34" charset="0"/>
              </a:rPr>
              <a:t>in Indian registration</a:t>
            </a:r>
          </a:p>
          <a:p>
            <a:pPr algn="ctr"/>
            <a:r>
              <a:rPr lang="en-CA" sz="1400" b="1" dirty="0">
                <a:solidFill>
                  <a:srgbClr val="000000"/>
                </a:solidFill>
                <a:latin typeface="Arial Narrow" panose="020B0606020202030204" pitchFamily="34" charset="0"/>
              </a:rPr>
              <a:t>Cross-border issues</a:t>
            </a:r>
          </a:p>
          <a:p>
            <a:pPr algn="ctr"/>
            <a:r>
              <a:rPr lang="en-CA" sz="1400" dirty="0">
                <a:solidFill>
                  <a:srgbClr val="000000"/>
                </a:solidFill>
                <a:latin typeface="Arial Narrow" panose="020B0606020202030204" pitchFamily="34" charset="0"/>
              </a:rPr>
              <a:t>Children of same sex parents</a:t>
            </a:r>
          </a:p>
          <a:p>
            <a:pPr algn="ctr"/>
            <a:r>
              <a:rPr lang="en-CA" sz="1400" dirty="0">
                <a:solidFill>
                  <a:srgbClr val="000000"/>
                </a:solidFill>
                <a:latin typeface="Arial Narrow" panose="020B0606020202030204" pitchFamily="34" charset="0"/>
              </a:rPr>
              <a:t>Non-cisgender identities as it relates to Indian Registration and band membership</a:t>
            </a:r>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23</a:t>
            </a:fld>
            <a:endParaRPr lang="en-CA" dirty="0"/>
          </a:p>
        </p:txBody>
      </p:sp>
    </p:spTree>
    <p:extLst>
      <p:ext uri="{BB962C8B-B14F-4D97-AF65-F5344CB8AC3E}">
        <p14:creationId xmlns:p14="http://schemas.microsoft.com/office/powerpoint/2010/main" val="18283032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xmlns="" id="{F8F4101B-13F6-4F49-BE86-3697F184C5B1}"/>
              </a:ext>
            </a:extLst>
          </p:cNvPr>
          <p:cNvSpPr>
            <a:spLocks noGrp="1"/>
          </p:cNvSpPr>
          <p:nvPr>
            <p:ph idx="1"/>
          </p:nvPr>
        </p:nvSpPr>
        <p:spPr>
          <a:xfrm>
            <a:off x="467544" y="1808584"/>
            <a:ext cx="8424936" cy="4616600"/>
          </a:xfrm>
        </p:spPr>
        <p:txBody>
          <a:bodyPr>
            <a:noAutofit/>
          </a:bodyPr>
          <a:lstStyle/>
          <a:p>
            <a:pPr marL="342900" indent="-342900">
              <a:buFont typeface="+mj-lt"/>
              <a:buAutoNum type="arabicParenR"/>
            </a:pPr>
            <a:r>
              <a:rPr lang="en-CA" sz="2800" b="1" dirty="0" smtClean="0">
                <a:latin typeface="Arial Narrow" panose="020B0606020202030204" pitchFamily="34" charset="0"/>
              </a:rPr>
              <a:t>Should Akwesasne, as well as other First </a:t>
            </a:r>
            <a:r>
              <a:rPr lang="en-CA" sz="2800" b="1" dirty="0">
                <a:latin typeface="Arial Narrow" panose="020B0606020202030204" pitchFamily="34" charset="0"/>
              </a:rPr>
              <a:t>Nations </a:t>
            </a:r>
            <a:r>
              <a:rPr lang="en-CA" sz="2800" b="1" dirty="0" smtClean="0">
                <a:latin typeface="Arial Narrow" panose="020B0606020202030204" pitchFamily="34" charset="0"/>
              </a:rPr>
              <a:t>in Canada take </a:t>
            </a:r>
            <a:r>
              <a:rPr lang="en-CA" sz="2800" b="1" dirty="0">
                <a:latin typeface="Arial Narrow" panose="020B0606020202030204" pitchFamily="34" charset="0"/>
              </a:rPr>
              <a:t>on the </a:t>
            </a:r>
            <a:r>
              <a:rPr lang="en-CA" sz="2800" b="1" i="1" dirty="0">
                <a:latin typeface="Arial Narrow" panose="020B0606020202030204" pitchFamily="34" charset="0"/>
              </a:rPr>
              <a:t>exclusive</a:t>
            </a:r>
            <a:r>
              <a:rPr lang="en-CA" sz="2800" b="1" dirty="0">
                <a:latin typeface="Arial Narrow" panose="020B0606020202030204" pitchFamily="34" charset="0"/>
              </a:rPr>
              <a:t> responsibility for determining </a:t>
            </a:r>
            <a:r>
              <a:rPr lang="en-CA" sz="2800" b="1" dirty="0" smtClean="0">
                <a:latin typeface="Arial Narrow" panose="020B0606020202030204" pitchFamily="34" charset="0"/>
              </a:rPr>
              <a:t>membership? </a:t>
            </a:r>
            <a:r>
              <a:rPr lang="en-CA" sz="2800" b="1" dirty="0">
                <a:latin typeface="Arial Narrow" panose="020B0606020202030204" pitchFamily="34" charset="0"/>
              </a:rPr>
              <a:t>Why or why not</a:t>
            </a:r>
            <a:r>
              <a:rPr lang="en-CA" sz="2800" b="1" dirty="0" smtClean="0">
                <a:latin typeface="Arial Narrow" panose="020B0606020202030204" pitchFamily="34" charset="0"/>
              </a:rPr>
              <a:t>?</a:t>
            </a:r>
          </a:p>
          <a:p>
            <a:pPr marL="342900" indent="-342900">
              <a:buFont typeface="+mj-lt"/>
              <a:buAutoNum type="arabicParenR"/>
            </a:pPr>
            <a:endParaRPr lang="en-CA" sz="2800" b="1" dirty="0">
              <a:latin typeface="Arial Narrow" panose="020B0606020202030204" pitchFamily="34" charset="0"/>
            </a:endParaRPr>
          </a:p>
          <a:p>
            <a:pPr marL="342900" indent="-342900">
              <a:buFont typeface="+mj-lt"/>
              <a:buAutoNum type="arabicParenR"/>
            </a:pPr>
            <a:r>
              <a:rPr lang="en-CA" sz="2800" b="1" dirty="0" smtClean="0">
                <a:latin typeface="Arial Narrow" panose="020B0606020202030204" pitchFamily="34" charset="0"/>
              </a:rPr>
              <a:t>What do you see as the federal role in this process </a:t>
            </a:r>
            <a:r>
              <a:rPr lang="en-CA" sz="2400" dirty="0" smtClean="0">
                <a:latin typeface="Arial Narrow" panose="020B0606020202030204" pitchFamily="34" charset="0"/>
              </a:rPr>
              <a:t>(in terms of the </a:t>
            </a:r>
            <a:r>
              <a:rPr lang="en-CA" sz="2400" i="1" dirty="0" smtClean="0">
                <a:latin typeface="Arial Narrow" panose="020B0606020202030204" pitchFamily="34" charset="0"/>
              </a:rPr>
              <a:t>Indian Register </a:t>
            </a:r>
            <a:r>
              <a:rPr lang="en-CA" sz="2400" dirty="0" smtClean="0">
                <a:latin typeface="Arial Narrow" panose="020B0606020202030204" pitchFamily="34" charset="0"/>
              </a:rPr>
              <a:t>and determination of </a:t>
            </a:r>
            <a:r>
              <a:rPr lang="en-CA" sz="2400" i="1" dirty="0" smtClean="0">
                <a:latin typeface="Arial Narrow" panose="020B0606020202030204" pitchFamily="34" charset="0"/>
              </a:rPr>
              <a:t>Indian Status</a:t>
            </a:r>
            <a:r>
              <a:rPr lang="en-CA" sz="1600" dirty="0" smtClean="0">
                <a:latin typeface="Arial Narrow" panose="020B0606020202030204" pitchFamily="34" charset="0"/>
              </a:rPr>
              <a:t>)</a:t>
            </a:r>
            <a:r>
              <a:rPr lang="en-CA" sz="2800" b="1" dirty="0" smtClean="0">
                <a:latin typeface="Arial Narrow" panose="020B0606020202030204" pitchFamily="34" charset="0"/>
              </a:rPr>
              <a:t>?</a:t>
            </a:r>
            <a:endParaRPr lang="en-CA" sz="2800" b="1" dirty="0">
              <a:latin typeface="Arial Narrow" panose="020B0606020202030204" pitchFamily="34" charset="0"/>
            </a:endParaRPr>
          </a:p>
          <a:p>
            <a:pPr marL="342900" indent="-342900">
              <a:buFont typeface="+mj-lt"/>
              <a:buAutoNum type="arabicParenR"/>
            </a:pPr>
            <a:endParaRPr lang="en-CA" sz="2800" b="1" dirty="0" smtClean="0">
              <a:latin typeface="Arial Narrow" panose="020B0606020202030204" pitchFamily="34" charset="0"/>
            </a:endParaRPr>
          </a:p>
          <a:p>
            <a:pPr marL="342900" indent="-342900">
              <a:buFont typeface="+mj-lt"/>
              <a:buAutoNum type="arabicParenR"/>
            </a:pPr>
            <a:r>
              <a:rPr lang="en-CA" sz="2800" b="1" dirty="0" smtClean="0">
                <a:latin typeface="Arial Narrow" panose="020B0606020202030204" pitchFamily="34" charset="0"/>
              </a:rPr>
              <a:t>What </a:t>
            </a:r>
            <a:r>
              <a:rPr lang="en-CA" sz="2800" b="1" dirty="0">
                <a:latin typeface="Arial Narrow" panose="020B0606020202030204" pitchFamily="34" charset="0"/>
              </a:rPr>
              <a:t>would you recommend as the next steps going forward?</a:t>
            </a:r>
          </a:p>
        </p:txBody>
      </p:sp>
      <p:sp>
        <p:nvSpPr>
          <p:cNvPr id="7" name="Title 1">
            <a:extLst>
              <a:ext uri="{FF2B5EF4-FFF2-40B4-BE49-F238E27FC236}">
                <a16:creationId xmlns:a16="http://schemas.microsoft.com/office/drawing/2014/main" xmlns="" id="{1E88C682-AA6A-49D2-997D-892DF648DF95}"/>
              </a:ext>
            </a:extLst>
          </p:cNvPr>
          <p:cNvSpPr>
            <a:spLocks noGrp="1"/>
          </p:cNvSpPr>
          <p:nvPr>
            <p:ph type="title"/>
          </p:nvPr>
        </p:nvSpPr>
        <p:spPr>
          <a:xfrm>
            <a:off x="395536" y="620688"/>
            <a:ext cx="8568952" cy="1008112"/>
          </a:xfrm>
          <a:solidFill>
            <a:schemeClr val="accent5">
              <a:lumMod val="20000"/>
              <a:lumOff val="80000"/>
            </a:schemeClr>
          </a:solidFill>
        </p:spPr>
        <p:txBody>
          <a:bodyPr anchor="ctr" anchorCtr="0">
            <a:normAutofit fontScale="90000"/>
          </a:bodyPr>
          <a:lstStyle/>
          <a:p>
            <a:pPr algn="ctr">
              <a:defRPr/>
            </a:pPr>
            <a:r>
              <a:rPr lang="en-CA" sz="2400" dirty="0"/>
              <a:t>Stream 3 - First Nations exclusive responsibility for determining </a:t>
            </a:r>
            <a:r>
              <a:rPr lang="en-CA" sz="2400" dirty="0" smtClean="0"/>
              <a:t>membership  (</a:t>
            </a:r>
            <a:r>
              <a:rPr lang="en-CA" sz="2400" b="1" dirty="0"/>
              <a:t>moving beyond the </a:t>
            </a:r>
            <a:r>
              <a:rPr lang="en-CA" sz="2400" b="1" i="1" dirty="0"/>
              <a:t>Indian Act</a:t>
            </a:r>
            <a:r>
              <a:rPr lang="en-CA" dirty="0"/>
              <a:t>)</a:t>
            </a:r>
            <a:endParaRPr lang="en-US" sz="2000" dirty="0"/>
          </a:p>
        </p:txBody>
      </p:sp>
      <p:sp>
        <p:nvSpPr>
          <p:cNvPr id="3" name="Footer Placeholder 2"/>
          <p:cNvSpPr>
            <a:spLocks noGrp="1"/>
          </p:cNvSpPr>
          <p:nvPr>
            <p:ph type="ftr" sz="quarter" idx="11"/>
          </p:nvPr>
        </p:nvSpPr>
        <p:spPr/>
        <p:txBody>
          <a:bodyPr/>
          <a:lstStyle/>
          <a:p>
            <a:r>
              <a:rPr lang="en-CA" dirty="0" smtClean="0"/>
              <a:t>January 14, 2019</a:t>
            </a:r>
            <a:endParaRPr lang="en-CA" dirty="0"/>
          </a:p>
        </p:txBody>
      </p:sp>
      <p:sp>
        <p:nvSpPr>
          <p:cNvPr id="4" name="Slide Number Placeholder 3"/>
          <p:cNvSpPr>
            <a:spLocks noGrp="1"/>
          </p:cNvSpPr>
          <p:nvPr>
            <p:ph type="sldNum" sz="quarter" idx="12"/>
          </p:nvPr>
        </p:nvSpPr>
        <p:spPr/>
        <p:txBody>
          <a:bodyPr/>
          <a:lstStyle/>
          <a:p>
            <a:fld id="{7AE73CCB-3F82-4B92-B008-F0F843D20043}" type="slidenum">
              <a:rPr lang="en-CA" smtClean="0"/>
              <a:t>24</a:t>
            </a:fld>
            <a:endParaRPr lang="en-CA" dirty="0"/>
          </a:p>
        </p:txBody>
      </p:sp>
    </p:spTree>
    <p:extLst>
      <p:ext uri="{BB962C8B-B14F-4D97-AF65-F5344CB8AC3E}">
        <p14:creationId xmlns:p14="http://schemas.microsoft.com/office/powerpoint/2010/main" val="16873388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CA" u="sng" dirty="0" smtClean="0"/>
              <a:t>Community Engagement</a:t>
            </a:r>
            <a:endParaRPr lang="en-CA" u="sng" dirty="0"/>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CKON Radio</a:t>
            </a:r>
            <a:endParaRPr lang="en-CA" dirty="0"/>
          </a:p>
          <a:p>
            <a:r>
              <a:rPr lang="en-US" dirty="0"/>
              <a:t>January 2, 2019, Time  9:30 – 10:30 am</a:t>
            </a:r>
            <a:endParaRPr lang="en-CA" dirty="0"/>
          </a:p>
          <a:p>
            <a:r>
              <a:rPr lang="en-US" dirty="0"/>
              <a:t>January 28, 2019, Time  9:30 – 10:30 am   </a:t>
            </a:r>
            <a:endParaRPr lang="en-CA" dirty="0"/>
          </a:p>
          <a:p>
            <a:pPr marL="0" indent="0">
              <a:buNone/>
            </a:pPr>
            <a:endParaRPr lang="en-US" b="1" dirty="0" smtClean="0"/>
          </a:p>
          <a:p>
            <a:pPr marL="0" indent="0">
              <a:buNone/>
            </a:pPr>
            <a:r>
              <a:rPr lang="en-US" b="1" dirty="0" smtClean="0"/>
              <a:t>Focus </a:t>
            </a:r>
            <a:r>
              <a:rPr lang="en-US" b="1" dirty="0"/>
              <a:t>Groups</a:t>
            </a:r>
            <a:endParaRPr lang="en-CA" dirty="0"/>
          </a:p>
          <a:p>
            <a:r>
              <a:rPr lang="en-US" dirty="0"/>
              <a:t>January 9, 2019 </a:t>
            </a:r>
            <a:r>
              <a:rPr lang="en-US" dirty="0" smtClean="0"/>
              <a:t>Kanáta:kon </a:t>
            </a:r>
            <a:r>
              <a:rPr lang="en-US" dirty="0"/>
              <a:t>, </a:t>
            </a:r>
            <a:r>
              <a:rPr lang="en-US" dirty="0" smtClean="0"/>
              <a:t>Kanáta:kon </a:t>
            </a:r>
            <a:r>
              <a:rPr lang="en-US" dirty="0"/>
              <a:t>School 6-9pm</a:t>
            </a:r>
            <a:endParaRPr lang="en-CA" dirty="0"/>
          </a:p>
          <a:p>
            <a:r>
              <a:rPr lang="en-US" dirty="0"/>
              <a:t>January 16, 2019 Tsi Snaihne, Iohahi:io  6-9 pm</a:t>
            </a:r>
            <a:endParaRPr lang="en-CA" dirty="0"/>
          </a:p>
          <a:p>
            <a:r>
              <a:rPr lang="en-US" dirty="0"/>
              <a:t>January 23, 2019 </a:t>
            </a:r>
            <a:r>
              <a:rPr lang="en-US" dirty="0" smtClean="0"/>
              <a:t>Kawehnó:ke, Kawehnó:ke </a:t>
            </a:r>
            <a:r>
              <a:rPr lang="en-US" dirty="0"/>
              <a:t>Recreation, 6-9 pm</a:t>
            </a:r>
            <a:endParaRPr lang="en-CA" dirty="0"/>
          </a:p>
          <a:p>
            <a:pPr marL="0" indent="0">
              <a:buNone/>
            </a:pPr>
            <a:r>
              <a:rPr lang="en-US" dirty="0"/>
              <a:t> </a:t>
            </a:r>
            <a:endParaRPr lang="en-CA" dirty="0"/>
          </a:p>
          <a:p>
            <a:pPr marL="0" indent="0">
              <a:buNone/>
            </a:pPr>
            <a:r>
              <a:rPr lang="en-US" b="1" dirty="0"/>
              <a:t>Community Engagement Session</a:t>
            </a:r>
            <a:endParaRPr lang="en-CA" dirty="0"/>
          </a:p>
          <a:p>
            <a:r>
              <a:rPr lang="en-US" dirty="0"/>
              <a:t>February 6, 2019, Akwesasne Mohawk Casino, 9 am to 4 pm </a:t>
            </a:r>
            <a:endParaRPr lang="en-US" dirty="0" smtClean="0"/>
          </a:p>
          <a:p>
            <a:endParaRPr lang="en-US" dirty="0"/>
          </a:p>
          <a:p>
            <a:pPr marL="0" indent="0">
              <a:buNone/>
            </a:pPr>
            <a:r>
              <a:rPr lang="en-US" b="1" dirty="0" smtClean="0"/>
              <a:t>MCA Report to the Government of Canada March 15, 2019</a:t>
            </a:r>
            <a:endParaRPr lang="en-CA" b="1" dirty="0"/>
          </a:p>
        </p:txBody>
      </p:sp>
      <p:sp>
        <p:nvSpPr>
          <p:cNvPr id="5" name="Footer Placeholder 4"/>
          <p:cNvSpPr>
            <a:spLocks noGrp="1"/>
          </p:cNvSpPr>
          <p:nvPr>
            <p:ph type="ftr" sz="quarter" idx="11"/>
          </p:nvPr>
        </p:nvSpPr>
        <p:spPr/>
        <p:txBody>
          <a:bodyPr/>
          <a:lstStyle/>
          <a:p>
            <a:r>
              <a:rPr lang="en-CA" dirty="0" smtClean="0"/>
              <a:t>January 14, 2019</a:t>
            </a:r>
            <a:endParaRPr lang="en-CA" dirty="0"/>
          </a:p>
        </p:txBody>
      </p:sp>
      <p:sp>
        <p:nvSpPr>
          <p:cNvPr id="6" name="Slide Number Placeholder 5"/>
          <p:cNvSpPr>
            <a:spLocks noGrp="1"/>
          </p:cNvSpPr>
          <p:nvPr>
            <p:ph type="sldNum" sz="quarter" idx="12"/>
          </p:nvPr>
        </p:nvSpPr>
        <p:spPr/>
        <p:txBody>
          <a:bodyPr/>
          <a:lstStyle/>
          <a:p>
            <a:fld id="{7AE73CCB-3F82-4B92-B008-F0F843D20043}" type="slidenum">
              <a:rPr lang="en-CA" smtClean="0"/>
              <a:t>25</a:t>
            </a:fld>
            <a:endParaRPr lang="en-CA" dirty="0"/>
          </a:p>
        </p:txBody>
      </p:sp>
    </p:spTree>
    <p:extLst>
      <p:ext uri="{BB962C8B-B14F-4D97-AF65-F5344CB8AC3E}">
        <p14:creationId xmlns:p14="http://schemas.microsoft.com/office/powerpoint/2010/main" val="37210358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764704"/>
            <a:ext cx="7772400" cy="1470025"/>
          </a:xfrm>
        </p:spPr>
        <p:txBody>
          <a:bodyPr>
            <a:normAutofit/>
          </a:bodyPr>
          <a:lstStyle/>
          <a:p>
            <a:r>
              <a:rPr lang="en-US" sz="7200" dirty="0" smtClean="0"/>
              <a:t>Questions?</a:t>
            </a:r>
            <a:endParaRPr lang="en-US" sz="7200" dirty="0"/>
          </a:p>
        </p:txBody>
      </p:sp>
      <p:pic>
        <p:nvPicPr>
          <p:cNvPr id="1027" name="Picture 3" descr="C:\Users\rachel.lazare.MCA\AppData\Local\Microsoft\Windows\Temporary Internet Files\Content.IE5\OK7WSGJZ\Man-With-Question-0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2204864"/>
            <a:ext cx="3861048" cy="3861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24381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2.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3.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4.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5.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6.xml><?xml version="1.0" encoding="utf-8"?>
<p:tagLst xmlns:a="http://schemas.openxmlformats.org/drawingml/2006/main" xmlns:r="http://schemas.openxmlformats.org/officeDocument/2006/relationships" xmlns:p="http://schemas.openxmlformats.org/presentationml/2006/main">
  <p:tag name="ENGAGECOLOR" val="{&quot;FillColor&quot;:{&quot;ColorIndex&quot;:4,&quot;ColorModifier&quot;:0,&quot;BrightnessModifier&quot;:0},&quot;OutlineColor&quot;:{&quot;ColorIndex&quot;:4,&quot;ColorModifier&quot;:0,&quot;BrightnessModifier&quot;:0}}"/>
</p:tagLst>
</file>

<file path=ppt/tags/tag7.xml><?xml version="1.0" encoding="utf-8"?>
<p:tagLst xmlns:a="http://schemas.openxmlformats.org/drawingml/2006/main" xmlns:r="http://schemas.openxmlformats.org/officeDocument/2006/relationships" xmlns:p="http://schemas.openxmlformats.org/presentationml/2006/main">
  <p:tag name="ENGAGECOLOR" val="{&quot;OutlineColor&quot;:{&quot;ColorIndex&quot;:1,&quot;ColorModifier&quot;:0,&quot;BrightnessModifier&quot;:0}}"/>
</p:tagLst>
</file>

<file path=ppt/tags/tag8.xml><?xml version="1.0" encoding="utf-8"?>
<p:tagLst xmlns:a="http://schemas.openxmlformats.org/drawingml/2006/main" xmlns:r="http://schemas.openxmlformats.org/officeDocument/2006/relationships" xmlns:p="http://schemas.openxmlformats.org/presentationml/2006/main">
  <p:tag name="ENGAGECOLOR" val="{&quot;OutlineColor&quot;:{&quot;ColorIndex&quot;:3,&quot;ColorModifier&quot;:0,&quot;BrightnessModifier&quot;:0}}"/>
</p:tagLst>
</file>

<file path=ppt/tags/tag9.xml><?xml version="1.0" encoding="utf-8"?>
<p:tagLst xmlns:a="http://schemas.openxmlformats.org/drawingml/2006/main" xmlns:r="http://schemas.openxmlformats.org/officeDocument/2006/relationships" xmlns:p="http://schemas.openxmlformats.org/presentationml/2006/main">
  <p:tag name="ENGAGECOLOR" val="{&quot;OutlineColor&quot;:{&quot;ColorIndex&quot;:1,&quot;ColorModifier&quot;:0,&quot;BrightnessModifier&quot;: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8807</TotalTime>
  <Words>2626</Words>
  <Application>Microsoft Office PowerPoint</Application>
  <PresentationFormat>On-screen Show (4:3)</PresentationFormat>
  <Paragraphs>319</Paragraphs>
  <Slides>26</Slides>
  <Notes>8</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 Canada’s Bill S-3 Collaborative Process on Indian Registration, Band Membership and First Nation Citizenship</vt:lpstr>
      <vt:lpstr>Opening Remarks</vt:lpstr>
      <vt:lpstr>Opening Remarks</vt:lpstr>
      <vt:lpstr>Opening Remarks</vt:lpstr>
      <vt:lpstr>Opening Remarks</vt:lpstr>
      <vt:lpstr>Opening Remarks</vt:lpstr>
      <vt:lpstr>Opening Remarks</vt:lpstr>
      <vt:lpstr>Understanding Membership and Registration</vt:lpstr>
      <vt:lpstr>Section 6 of the Indian Act Persons Entitled to be Registered</vt:lpstr>
      <vt:lpstr>BACKGROUND ON BILL S-3 </vt:lpstr>
      <vt:lpstr>Explanation of the 1951 Cut Off</vt:lpstr>
      <vt:lpstr>Enfranchisement</vt:lpstr>
      <vt:lpstr>Sex-based Inequities Include: </vt:lpstr>
      <vt:lpstr>Sandra Lovelace Vs Canada</vt:lpstr>
      <vt:lpstr>Demographic Overview:  A National Perspective </vt:lpstr>
      <vt:lpstr> PROJECTED NATIONAL DEMOGRAPHIC IMPACTS </vt:lpstr>
      <vt:lpstr>History of Amendments to the Indian Act Regarding  Sex-based Inequities</vt:lpstr>
      <vt:lpstr>Financial Impacts</vt:lpstr>
      <vt:lpstr>PowerPoint Presentation</vt:lpstr>
      <vt:lpstr>Collaborative Process on Indian Registration, Band Membership and First Nation Citizenship</vt:lpstr>
      <vt:lpstr>Consultation Streams  What We Should Discuss</vt:lpstr>
      <vt:lpstr>Stream 1  The removal of the 1951 cut-off from the Indian Act</vt:lpstr>
      <vt:lpstr>Stream 2 - Remaining inequities related to registration and membership under the Indian Act</vt:lpstr>
      <vt:lpstr>Stream 3 - First Nations exclusive responsibility for determining membership  (moving beyond the Indian Act)</vt:lpstr>
      <vt:lpstr>Community Engagement</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DOLLY</dc:creator>
  <cp:lastModifiedBy>Rachel Lazare</cp:lastModifiedBy>
  <cp:revision>48</cp:revision>
  <cp:lastPrinted>2019-01-09T21:48:18Z</cp:lastPrinted>
  <dcterms:created xsi:type="dcterms:W3CDTF">2018-12-19T15:53:27Z</dcterms:created>
  <dcterms:modified xsi:type="dcterms:W3CDTF">2019-01-14T22:54:53Z</dcterms:modified>
</cp:coreProperties>
</file>